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
  </p:notesMasterIdLst>
  <p:sldIdLst>
    <p:sldId id="4778" r:id="rId2"/>
    <p:sldId id="1010" r:id="rId3"/>
    <p:sldId id="4780" r:id="rId4"/>
    <p:sldId id="4779" r:id="rId5"/>
    <p:sldId id="4787" r:id="rId6"/>
    <p:sldId id="4784" r:id="rId7"/>
    <p:sldId id="275" r:id="rId8"/>
  </p:sldIdLst>
  <p:sldSz cx="12192000" cy="6858000"/>
  <p:notesSz cx="6858000" cy="9144000"/>
  <p:embeddedFontLst>
    <p:embeddedFont>
      <p:font typeface="Calibri" panose="020F0502020204030204" pitchFamily="34" charset="0"/>
      <p:regular r:id="rId10"/>
      <p:bold r:id="rId11"/>
      <p:italic r:id="rId12"/>
      <p:boldItalic r:id="rId13"/>
    </p:embeddedFont>
    <p:embeddedFont>
      <p:font typeface="DM Sans" pitchFamily="2" charset="0"/>
      <p:regular r:id="rId14"/>
      <p:bold r:id="rId15"/>
      <p:italic r:id="rId16"/>
      <p:boldItalic r:id="rId17"/>
    </p:embeddedFont>
    <p:embeddedFont>
      <p:font typeface="Roboto" panose="02000000000000000000" pitchFamily="2" charset="0"/>
      <p:regular r:id="rId18"/>
      <p:bold r:id="rId19"/>
      <p:italic r:id="rId20"/>
      <p:boldItalic r:id="rId21"/>
    </p:embeddedFont>
    <p:embeddedFont>
      <p:font typeface="Roboto Light" panose="02000000000000000000" pitchFamily="2" charset="0"/>
      <p:regular r:id="rId22"/>
      <p:italic r:id="rId23"/>
    </p:embeddedFont>
    <p:embeddedFont>
      <p:font typeface="Roboto Medium" panose="02000000000000000000" pitchFamily="2" charset="0"/>
      <p:regular r:id="rId24"/>
      <p: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ntro" id="{9B66F1EC-40EB-43C9-BCE7-A17FF3658BEB}">
          <p14:sldIdLst>
            <p14:sldId id="4778"/>
            <p14:sldId id="1010"/>
            <p14:sldId id="4780"/>
            <p14:sldId id="4779"/>
            <p14:sldId id="4787"/>
            <p14:sldId id="4784"/>
            <p14:sldId id="275"/>
          </p14:sldIdLst>
        </p14:section>
        <p14:section name="Disclaimer" id="{1BDF34DF-3DC5-4B3F-AADB-BBEF917A852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DF7C"/>
    <a:srgbClr val="C7C5C4"/>
    <a:srgbClr val="BCB5AC"/>
    <a:srgbClr val="8F73BF"/>
    <a:srgbClr val="C96478"/>
    <a:srgbClr val="EF6348"/>
    <a:srgbClr val="EF9C48"/>
    <a:srgbClr val="EACB79"/>
    <a:srgbClr val="7FDD7C"/>
    <a:srgbClr val="44D6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94" autoAdjust="0"/>
    <p:restoredTop sz="91283" autoAdjust="0"/>
  </p:normalViewPr>
  <p:slideViewPr>
    <p:cSldViewPr snapToGrid="0" showGuides="1">
      <p:cViewPr varScale="1">
        <p:scale>
          <a:sx n="101" d="100"/>
          <a:sy n="101" d="100"/>
        </p:scale>
        <p:origin x="312" y="77"/>
      </p:cViewPr>
      <p:guideLst/>
    </p:cSldViewPr>
  </p:slideViewPr>
  <p:outlineViewPr>
    <p:cViewPr>
      <p:scale>
        <a:sx n="33" d="100"/>
        <a:sy n="33" d="100"/>
      </p:scale>
      <p:origin x="0" y="-9250"/>
    </p:cViewPr>
  </p:outlineViewPr>
  <p:notesTextViewPr>
    <p:cViewPr>
      <p:scale>
        <a:sx n="100" d="100"/>
        <a:sy n="100" d="100"/>
      </p:scale>
      <p:origin x="0" y="0"/>
    </p:cViewPr>
  </p:notesTextViewPr>
  <p:sorterViewPr>
    <p:cViewPr>
      <p:scale>
        <a:sx n="75" d="100"/>
        <a:sy n="75" d="100"/>
      </p:scale>
      <p:origin x="0" y="-1123"/>
    </p:cViewPr>
  </p:sorter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17T12:17:24.2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451 0,'-9'1,"1"-1,-1 2,1-1,0 1,0 0,0 1,0 0,0 0,0 0,1 1,0 1,0-1,0 1,-12 11,-4 6,1 2,-31 43,-13 14,59-74,0 1,-1-1,0 0,0-1,0 0,-1 0,0-1,0 0,-12 4,13-6,1 0,0 1,0 0,-8 6,-4 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9F58C-0F99-4EE9-8657-ECB62F226884}" type="datetimeFigureOut">
              <a:rPr lang="en-AU" smtClean="0"/>
              <a:t>17/09/2023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66AC9-2A0D-473B-9623-D34100E64E4F}" type="slidenum">
              <a:rPr lang="en-AU" smtClean="0"/>
              <a:t>‹#›</a:t>
            </a:fld>
            <a:endParaRPr lang="en-AU" dirty="0"/>
          </a:p>
        </p:txBody>
      </p:sp>
    </p:spTree>
    <p:extLst>
      <p:ext uri="{BB962C8B-B14F-4D97-AF65-F5344CB8AC3E}">
        <p14:creationId xmlns:p14="http://schemas.microsoft.com/office/powerpoint/2010/main" val="3369738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Zq1QDAkoRzU"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file:///\\quantium.com.au.local\quantiumgroup\Company%20Reference\Brand%20&amp;%20Design\Brand%20videos\Q%20Privacy.mp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To view Privacy video explaining how important data privacy is to Quantium, please click here: </a:t>
            </a:r>
            <a:r>
              <a:rPr lang="en-AU" sz="1200" dirty="0">
                <a:solidFill>
                  <a:srgbClr val="000005"/>
                </a:solidFill>
                <a:latin typeface="Roboto Light" panose="02000000000000000000" pitchFamily="2" charset="0"/>
                <a:ea typeface="Roboto Light" panose="02000000000000000000" pitchFamily="2" charset="0"/>
                <a:hlinkClick r:id="rId3"/>
              </a:rPr>
              <a:t>https://www.youtube.com/watch?v=Zq1QDAkoRzU</a:t>
            </a:r>
            <a:endParaRPr lang="en-AU" sz="1200" dirty="0">
              <a:solidFill>
                <a:srgbClr val="000005"/>
              </a:solidFill>
              <a:latin typeface="Roboto Light" panose="02000000000000000000" pitchFamily="2" charset="0"/>
              <a:ea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or here </a:t>
            </a:r>
            <a:r>
              <a:rPr lang="en-AU" sz="1200" dirty="0">
                <a:solidFill>
                  <a:srgbClr val="000005"/>
                </a:solidFill>
                <a:latin typeface="Roboto Light" panose="02000000000000000000" pitchFamily="2" charset="0"/>
                <a:ea typeface="Roboto Light" panose="02000000000000000000" pitchFamily="2" charset="0"/>
                <a:hlinkClick r:id="rId4" action="ppaction://hlinkfile"/>
              </a:rPr>
              <a:t>Q:\Company Reference\Brand &amp; Design\Brand videos\Q Privacy.mp4</a:t>
            </a:r>
            <a:endParaRPr lang="en-AU" sz="1200" dirty="0">
              <a:solidFill>
                <a:srgbClr val="000005"/>
              </a:solidFill>
              <a:latin typeface="Roboto Light" panose="02000000000000000000" pitchFamily="2" charset="0"/>
              <a:ea typeface="Roboto Light" panose="02000000000000000000" pitchFamily="2" charset="0"/>
            </a:endParaRP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At Quantium, we believe that data is the behavioural footprint of humanity and that it has to be treated with the utmost care and responsibility. </a:t>
            </a:r>
          </a:p>
          <a:p>
            <a:r>
              <a:rPr lang="en-AU" sz="1200" i="0" kern="1200" dirty="0">
                <a:solidFill>
                  <a:schemeClr val="tx1"/>
                </a:solidFill>
                <a:effectLst/>
                <a:latin typeface="+mn-lt"/>
                <a:ea typeface="+mn-ea"/>
                <a:cs typeface="+mn-cs"/>
              </a:rPr>
              <a:t>Histories, attitudes, indeed lives are stored within it in ways that aren’t always apparent – and that’s what makes its potential so powerful.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To work with it responsibly, sensitively, we set ourselves the highest data privacy protection and governance standards. </a:t>
            </a:r>
          </a:p>
          <a:p>
            <a:r>
              <a:rPr lang="en-AU" sz="1200" i="0" kern="1200" dirty="0">
                <a:solidFill>
                  <a:schemeClr val="tx1"/>
                </a:solidFill>
                <a:effectLst/>
                <a:latin typeface="+mn-lt"/>
                <a:ea typeface="+mn-ea"/>
                <a:cs typeface="+mn-cs"/>
              </a:rPr>
              <a:t>We have spent 17 years perfecting privacy-by-design and secure-by-design principles. Central to this is not holding any personally identifiable information about people – </a:t>
            </a:r>
          </a:p>
          <a:p>
            <a:r>
              <a:rPr lang="en-AU" sz="1200" i="0" kern="1200" dirty="0">
                <a:solidFill>
                  <a:schemeClr val="tx1"/>
                </a:solidFill>
                <a:effectLst/>
                <a:latin typeface="+mn-lt"/>
                <a:ea typeface="+mn-ea"/>
                <a:cs typeface="+mn-cs"/>
              </a:rPr>
              <a:t>we neither receive it, and put the necessary protections in place to be unable to decipher it.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Every aspect of handling data is safeguarded: from its de-identification, to its encryption – data security is paramount and of the highest grade. </a:t>
            </a:r>
          </a:p>
          <a:p>
            <a:r>
              <a:rPr lang="en-AU" sz="1200" i="0" kern="1200" dirty="0">
                <a:solidFill>
                  <a:schemeClr val="tx1"/>
                </a:solidFill>
                <a:effectLst/>
                <a:latin typeface="+mn-lt"/>
                <a:ea typeface="+mn-ea"/>
                <a:cs typeface="+mn-cs"/>
              </a:rPr>
              <a:t>We pride ourselves on gaining the trust of iconic organisations around the world through years of securely working with their data, </a:t>
            </a:r>
          </a:p>
          <a:p>
            <a:r>
              <a:rPr lang="en-AU" sz="1200" i="0" kern="1200" dirty="0">
                <a:solidFill>
                  <a:schemeClr val="tx1"/>
                </a:solidFill>
                <a:effectLst/>
                <a:latin typeface="+mn-lt"/>
                <a:ea typeface="+mn-ea"/>
                <a:cs typeface="+mn-cs"/>
              </a:rPr>
              <a:t>and in turn the trust that builds with their stakeholders.</a:t>
            </a:r>
          </a:p>
          <a:p>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66AC9-2A0D-473B-9623-D34100E64E4F}" type="slidenum">
              <a:rPr kumimoji="0" lang="en-AU"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dirty="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1093749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 you sir for free job simulation</a:t>
            </a:r>
          </a:p>
          <a:p>
            <a:endParaRPr lang="en-AU" dirty="0"/>
          </a:p>
        </p:txBody>
      </p:sp>
      <p:sp>
        <p:nvSpPr>
          <p:cNvPr id="4" name="Slide Number Placeholder 3"/>
          <p:cNvSpPr>
            <a:spLocks noGrp="1"/>
          </p:cNvSpPr>
          <p:nvPr>
            <p:ph type="sldNum" sz="quarter" idx="10"/>
          </p:nvPr>
        </p:nvSpPr>
        <p:spPr/>
        <p:txBody>
          <a:bodyPr/>
          <a:lstStyle/>
          <a:p>
            <a:fld id="{D4566AC9-2A0D-473B-9623-D34100E64E4F}" type="slidenum">
              <a:rPr lang="en-AU" smtClean="0"/>
              <a:t>7</a:t>
            </a:fld>
            <a:endParaRPr lang="en-AU" dirty="0"/>
          </a:p>
        </p:txBody>
      </p:sp>
    </p:spTree>
    <p:extLst>
      <p:ext uri="{BB962C8B-B14F-4D97-AF65-F5344CB8AC3E}">
        <p14:creationId xmlns:p14="http://schemas.microsoft.com/office/powerpoint/2010/main" val="3607127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be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55C9-5B74-4835-9859-F8241E4888D1}"/>
              </a:ext>
            </a:extLst>
          </p:cNvPr>
          <p:cNvSpPr>
            <a:spLocks noGrp="1"/>
          </p:cNvSpPr>
          <p:nvPr>
            <p:ph type="ctrTitle" hasCustomPrompt="1"/>
          </p:nvPr>
        </p:nvSpPr>
        <p:spPr>
          <a:xfrm>
            <a:off x="1212852" y="1537494"/>
            <a:ext cx="4086224" cy="2387600"/>
          </a:xfrm>
          <a:prstGeom prst="rect">
            <a:avLst/>
          </a:prstGeom>
        </p:spPr>
        <p:txBody>
          <a:bodyPr lIns="0" anchor="b">
            <a:noAutofit/>
          </a:bodyPr>
          <a:lstStyle>
            <a:lvl1pPr algn="l">
              <a:lnSpc>
                <a:spcPct val="100000"/>
              </a:lnSpc>
              <a:defRPr sz="2700">
                <a:solidFill>
                  <a:srgbClr val="000005"/>
                </a:solidFill>
                <a:latin typeface="Roboto Medium" panose="02000000000000000000" pitchFamily="2" charset="0"/>
                <a:ea typeface="Roboto Medium" panose="02000000000000000000" pitchFamily="2" charset="0"/>
              </a:defRPr>
            </a:lvl1pPr>
          </a:lstStyle>
          <a:p>
            <a:r>
              <a:rPr lang="en-US" dirty="0"/>
              <a:t>Insert title</a:t>
            </a:r>
            <a:endParaRPr lang="en-AU" dirty="0"/>
          </a:p>
        </p:txBody>
      </p:sp>
      <p:sp>
        <p:nvSpPr>
          <p:cNvPr id="3" name="Subtitle 2">
            <a:extLst>
              <a:ext uri="{FF2B5EF4-FFF2-40B4-BE49-F238E27FC236}">
                <a16:creationId xmlns:a16="http://schemas.microsoft.com/office/drawing/2014/main" id="{A8BAD180-19AA-445F-85D5-44F3F0AB654B}"/>
              </a:ext>
            </a:extLst>
          </p:cNvPr>
          <p:cNvSpPr>
            <a:spLocks noGrp="1"/>
          </p:cNvSpPr>
          <p:nvPr>
            <p:ph type="subTitle" idx="1" hasCustomPrompt="1"/>
          </p:nvPr>
        </p:nvSpPr>
        <p:spPr>
          <a:xfrm>
            <a:off x="1212851" y="4126706"/>
            <a:ext cx="4086224" cy="1236662"/>
          </a:xfrm>
          <a:prstGeom prst="rect">
            <a:avLst/>
          </a:prstGeom>
        </p:spPr>
        <p:txBody>
          <a:bodyPr lIns="0">
            <a:noAutofit/>
          </a:bodyPr>
          <a:lstStyle>
            <a:lvl1pPr marL="0" indent="0" algn="l">
              <a:lnSpc>
                <a:spcPct val="100000"/>
              </a:lnSpc>
              <a:buNone/>
              <a:defRPr sz="1800">
                <a:solidFill>
                  <a:srgbClr val="000005"/>
                </a:solidFill>
                <a:latin typeface="Roboto Light" panose="02000000000000000000" pitchFamily="2" charset="0"/>
                <a:ea typeface="Roboto Light"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Prepared for / Prepared by:</a:t>
            </a:r>
            <a:endParaRPr lang="en-AU" dirty="0"/>
          </a:p>
        </p:txBody>
      </p:sp>
      <p:sp>
        <p:nvSpPr>
          <p:cNvPr id="4" name="Rectangle 3">
            <a:extLst>
              <a:ext uri="{FF2B5EF4-FFF2-40B4-BE49-F238E27FC236}">
                <a16:creationId xmlns:a16="http://schemas.microsoft.com/office/drawing/2014/main" id="{33AF9D96-C52E-4309-BF03-B3E573906B78}"/>
              </a:ext>
            </a:extLst>
          </p:cNvPr>
          <p:cNvSpPr/>
          <p:nvPr userDrawn="1"/>
        </p:nvSpPr>
        <p:spPr>
          <a:xfrm>
            <a:off x="169682" y="6202837"/>
            <a:ext cx="377072" cy="377072"/>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Text Placeholder 14">
            <a:extLst>
              <a:ext uri="{FF2B5EF4-FFF2-40B4-BE49-F238E27FC236}">
                <a16:creationId xmlns:a16="http://schemas.microsoft.com/office/drawing/2014/main" id="{C70ED5BD-1957-480E-8121-92F75D538BB9}"/>
              </a:ext>
            </a:extLst>
          </p:cNvPr>
          <p:cNvSpPr>
            <a:spLocks noGrp="1"/>
          </p:cNvSpPr>
          <p:nvPr>
            <p:ph type="body" sz="quarter" idx="10" hasCustomPrompt="1"/>
          </p:nvPr>
        </p:nvSpPr>
        <p:spPr>
          <a:xfrm>
            <a:off x="1212851" y="650875"/>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Light" panose="02000000000000000000" pitchFamily="2" charset="0"/>
                <a:ea typeface="Roboto Light" panose="02000000000000000000" pitchFamily="2" charset="0"/>
                <a:cs typeface="+mn-cs"/>
              </a:defRPr>
            </a:lvl1pPr>
          </a:lstStyle>
          <a:p>
            <a:pPr lvl="0"/>
            <a:r>
              <a:rPr lang="en-US" dirty="0"/>
              <a:t>Day Month Year</a:t>
            </a:r>
            <a:endParaRPr lang="en-AU" dirty="0"/>
          </a:p>
        </p:txBody>
      </p:sp>
      <p:sp>
        <p:nvSpPr>
          <p:cNvPr id="16" name="Text Placeholder 14">
            <a:extLst>
              <a:ext uri="{FF2B5EF4-FFF2-40B4-BE49-F238E27FC236}">
                <a16:creationId xmlns:a16="http://schemas.microsoft.com/office/drawing/2014/main" id="{E7D1F94D-475D-4F95-BDAD-887DFD7638A0}"/>
              </a:ext>
            </a:extLst>
          </p:cNvPr>
          <p:cNvSpPr>
            <a:spLocks noGrp="1"/>
          </p:cNvSpPr>
          <p:nvPr>
            <p:ph type="body" sz="quarter" idx="11" hasCustomPrompt="1"/>
          </p:nvPr>
        </p:nvSpPr>
        <p:spPr>
          <a:xfrm>
            <a:off x="1212851" y="458789"/>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Medium" panose="02000000000000000000" pitchFamily="2" charset="0"/>
                <a:ea typeface="Roboto Medium" panose="02000000000000000000" pitchFamily="2" charset="0"/>
                <a:cs typeface="+mn-cs"/>
              </a:defRPr>
            </a:lvl1pPr>
          </a:lstStyle>
          <a:p>
            <a:pPr lvl="0"/>
            <a:r>
              <a:rPr lang="en-US" dirty="0"/>
              <a:t>Draft</a:t>
            </a:r>
            <a:endParaRPr lang="en-AU" dirty="0"/>
          </a:p>
        </p:txBody>
      </p:sp>
      <p:sp>
        <p:nvSpPr>
          <p:cNvPr id="8" name="Rectangle 7">
            <a:extLst>
              <a:ext uri="{FF2B5EF4-FFF2-40B4-BE49-F238E27FC236}">
                <a16:creationId xmlns:a16="http://schemas.microsoft.com/office/drawing/2014/main" id="{1CB48D92-F292-4AC0-9DCF-7D1B9121CACF}"/>
              </a:ext>
            </a:extLst>
          </p:cNvPr>
          <p:cNvSpPr/>
          <p:nvPr userDrawn="1"/>
        </p:nvSpPr>
        <p:spPr>
          <a:xfrm>
            <a:off x="7580399" y="-1"/>
            <a:ext cx="4611600" cy="6858000"/>
          </a:xfrm>
          <a:prstGeom prst="rect">
            <a:avLst/>
          </a:prstGeom>
          <a:blipFill>
            <a:blip r:embed="rId2"/>
            <a:srcRect/>
            <a:stretch>
              <a:fillRect t="-16" b="-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err="1">
              <a:solidFill>
                <a:srgbClr val="000005"/>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63806692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IC, privacy &amp; IS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0E6764-15AC-4B75-BEB7-54DF176242D1}"/>
              </a:ext>
            </a:extLst>
          </p:cNvPr>
          <p:cNvSpPr/>
          <p:nvPr userDrawn="1"/>
        </p:nvSpPr>
        <p:spPr>
          <a:xfrm>
            <a:off x="740569" y="1777835"/>
            <a:ext cx="11451428" cy="50801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041D205D-50AB-4BC3-8C7E-8CE8315B0DF1}"/>
              </a:ext>
            </a:extLst>
          </p:cNvPr>
          <p:cNvSpPr/>
          <p:nvPr userDrawn="1"/>
        </p:nvSpPr>
        <p:spPr>
          <a:xfrm>
            <a:off x="9004300" y="-2"/>
            <a:ext cx="3187698"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E68AE9D4-D0C0-4BC8-B24B-7C2ACFFE6873}"/>
              </a:ext>
            </a:extLst>
          </p:cNvPr>
          <p:cNvSpPr/>
          <p:nvPr userDrawn="1"/>
        </p:nvSpPr>
        <p:spPr>
          <a:xfrm>
            <a:off x="11677650" y="500063"/>
            <a:ext cx="1073150" cy="1073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Freeform 5">
            <a:extLst>
              <a:ext uri="{FF2B5EF4-FFF2-40B4-BE49-F238E27FC236}">
                <a16:creationId xmlns:a16="http://schemas.microsoft.com/office/drawing/2014/main" id="{E035EA31-924E-49AD-81C4-D3DB8335CFB7}"/>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13" name="TextBox 12">
            <a:extLst>
              <a:ext uri="{FF2B5EF4-FFF2-40B4-BE49-F238E27FC236}">
                <a16:creationId xmlns:a16="http://schemas.microsoft.com/office/drawing/2014/main" id="{C6C91DC2-E048-4F19-A820-EFC065B3F122}"/>
              </a:ext>
            </a:extLst>
          </p:cNvPr>
          <p:cNvSpPr txBox="1">
            <a:spLocks/>
          </p:cNvSpPr>
          <p:nvPr userDrawn="1"/>
        </p:nvSpPr>
        <p:spPr>
          <a:xfrm>
            <a:off x="1196974" y="400204"/>
            <a:ext cx="7446169" cy="8244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000005"/>
                </a:solidFill>
                <a:effectLst/>
                <a:uLnTx/>
                <a:uFillTx/>
                <a:latin typeface="Roboto" panose="02000000000000000000" pitchFamily="2" charset="0"/>
                <a:ea typeface="Roboto" panose="02000000000000000000" pitchFamily="2" charset="0"/>
                <a:cs typeface="+mn-cs"/>
              </a:rPr>
              <a:t>Our 17 year history assures best practice in privacy, security and the ethical use of data</a:t>
            </a:r>
          </a:p>
        </p:txBody>
      </p:sp>
      <p:sp>
        <p:nvSpPr>
          <p:cNvPr id="18" name="TextBox 17">
            <a:extLst>
              <a:ext uri="{FF2B5EF4-FFF2-40B4-BE49-F238E27FC236}">
                <a16:creationId xmlns:a16="http://schemas.microsoft.com/office/drawing/2014/main" id="{461B3898-7D8C-49A6-BC0F-1FA7841BECD8}"/>
              </a:ext>
            </a:extLst>
          </p:cNvPr>
          <p:cNvSpPr txBox="1">
            <a:spLocks/>
          </p:cNvSpPr>
          <p:nvPr userDrawn="1"/>
        </p:nvSpPr>
        <p:spPr>
          <a:xfrm>
            <a:off x="9407615" y="2417885"/>
            <a:ext cx="2338907" cy="2180492"/>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Quantium believes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in using data for progress, with great care and responsibility. As such please respect the commercial in confidence nature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of this document.</a:t>
            </a:r>
          </a:p>
        </p:txBody>
      </p:sp>
      <p:sp>
        <p:nvSpPr>
          <p:cNvPr id="19" name="TextBox 18">
            <a:extLst>
              <a:ext uri="{FF2B5EF4-FFF2-40B4-BE49-F238E27FC236}">
                <a16:creationId xmlns:a16="http://schemas.microsoft.com/office/drawing/2014/main" id="{30F3FF08-2F8E-4C70-80B1-0FD2B229F56E}"/>
              </a:ext>
            </a:extLst>
          </p:cNvPr>
          <p:cNvSpPr txBox="1">
            <a:spLocks/>
          </p:cNvSpPr>
          <p:nvPr userDrawn="1"/>
        </p:nvSpPr>
        <p:spPr>
          <a:xfrm>
            <a:off x="9407615" y="500063"/>
            <a:ext cx="2207023" cy="107315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We all have a responsibility</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to use data</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for good</a:t>
            </a:r>
          </a:p>
        </p:txBody>
      </p:sp>
      <p:sp>
        <p:nvSpPr>
          <p:cNvPr id="20" name="Rectangle 19">
            <a:extLst>
              <a:ext uri="{FF2B5EF4-FFF2-40B4-BE49-F238E27FC236}">
                <a16:creationId xmlns:a16="http://schemas.microsoft.com/office/drawing/2014/main" id="{4FC71A49-2E38-4CD2-95F9-2DA359EF9E6C}"/>
              </a:ext>
            </a:extLst>
          </p:cNvPr>
          <p:cNvSpPr/>
          <p:nvPr userDrawn="1"/>
        </p:nvSpPr>
        <p:spPr>
          <a:xfrm>
            <a:off x="1196975"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Privacy</a:t>
            </a:r>
          </a:p>
        </p:txBody>
      </p:sp>
      <p:sp>
        <p:nvSpPr>
          <p:cNvPr id="21" name="Rectangle 20">
            <a:extLst>
              <a:ext uri="{FF2B5EF4-FFF2-40B4-BE49-F238E27FC236}">
                <a16:creationId xmlns:a16="http://schemas.microsoft.com/office/drawing/2014/main" id="{CF224348-E467-47F8-A8B6-47FF2737C15A}"/>
              </a:ext>
            </a:extLst>
          </p:cNvPr>
          <p:cNvSpPr/>
          <p:nvPr userDrawn="1"/>
        </p:nvSpPr>
        <p:spPr bwMode="auto">
          <a:xfrm>
            <a:off x="1196974" y="2254637"/>
            <a:ext cx="2311153" cy="1938992"/>
          </a:xfrm>
          <a:prstGeom prst="rect">
            <a:avLst/>
          </a:prstGeom>
          <a:noFill/>
        </p:spPr>
        <p:txBody>
          <a:bodyPr wrap="square" lIns="0" r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have built our business based on privacy by design principles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the past 17 years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Quantium has strict protocols</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around the receipt and storage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of personal information</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information is de-identified using an irreversible tokenisation process with no ability to</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re-identify individuals.</a:t>
            </a:r>
          </a:p>
        </p:txBody>
      </p:sp>
      <p:sp>
        <p:nvSpPr>
          <p:cNvPr id="22" name="Rectangle 21">
            <a:extLst>
              <a:ext uri="{FF2B5EF4-FFF2-40B4-BE49-F238E27FC236}">
                <a16:creationId xmlns:a16="http://schemas.microsoft.com/office/drawing/2014/main" id="{E4228DE1-76A0-4339-8BF2-85B66BF5797A}"/>
              </a:ext>
            </a:extLst>
          </p:cNvPr>
          <p:cNvSpPr/>
          <p:nvPr userDrawn="1"/>
        </p:nvSpPr>
        <p:spPr>
          <a:xfrm>
            <a:off x="3957637"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Security</a:t>
            </a:r>
          </a:p>
        </p:txBody>
      </p:sp>
      <p:sp>
        <p:nvSpPr>
          <p:cNvPr id="23" name="Rectangle 22">
            <a:extLst>
              <a:ext uri="{FF2B5EF4-FFF2-40B4-BE49-F238E27FC236}">
                <a16:creationId xmlns:a16="http://schemas.microsoft.com/office/drawing/2014/main" id="{18DEEEB7-1BE6-4C4B-8362-B68EBD674C48}"/>
              </a:ext>
            </a:extLst>
          </p:cNvPr>
          <p:cNvSpPr/>
          <p:nvPr userDrawn="1"/>
        </p:nvSpPr>
        <p:spPr bwMode="auto">
          <a:xfrm>
            <a:off x="3957637" y="2254637"/>
            <a:ext cx="2311153" cy="3524042"/>
          </a:xfrm>
          <a:prstGeom prst="rect">
            <a:avLst/>
          </a:prstGeom>
          <a:noFill/>
        </p:spPr>
        <p:txBody>
          <a:bodyPr wrap="square" l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are ISO27001 certified - internationally recognised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our ability to uphold best practice standards across information security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use ‘bank grade’ security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to store and process our data</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Comply with 200+ security requirements from NAB, Woolworths and other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data partners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partner data is held in separate restricted environments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access to partner data is limited to essential staff only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Security environment and processes regularly audited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by our data partners.</a:t>
            </a:r>
            <a:endPar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p:txBody>
      </p:sp>
      <p:sp>
        <p:nvSpPr>
          <p:cNvPr id="24" name="Rectangle 23">
            <a:extLst>
              <a:ext uri="{FF2B5EF4-FFF2-40B4-BE49-F238E27FC236}">
                <a16:creationId xmlns:a16="http://schemas.microsoft.com/office/drawing/2014/main" id="{1CB8722E-410F-4CED-92A8-C9F2CE7F4820}"/>
              </a:ext>
            </a:extLst>
          </p:cNvPr>
          <p:cNvSpPr/>
          <p:nvPr userDrawn="1"/>
        </p:nvSpPr>
        <p:spPr>
          <a:xfrm>
            <a:off x="6718300"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Ethical use of data</a:t>
            </a:r>
          </a:p>
        </p:txBody>
      </p:sp>
      <p:sp>
        <p:nvSpPr>
          <p:cNvPr id="25" name="Rectangle 24">
            <a:extLst>
              <a:ext uri="{FF2B5EF4-FFF2-40B4-BE49-F238E27FC236}">
                <a16:creationId xmlns:a16="http://schemas.microsoft.com/office/drawing/2014/main" id="{AD871283-9F06-4717-B8EE-5B501B88164A}"/>
              </a:ext>
            </a:extLst>
          </p:cNvPr>
          <p:cNvSpPr/>
          <p:nvPr userDrawn="1"/>
        </p:nvSpPr>
        <p:spPr bwMode="auto">
          <a:xfrm>
            <a:off x="6718300" y="2254637"/>
            <a:ext cx="2125664" cy="93871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Applies to all facets of our work, from the initiatives we take on, the information we use and how our solutions impact individuals, organisations and society.</a:t>
            </a:r>
          </a:p>
        </p:txBody>
      </p:sp>
      <p:grpSp>
        <p:nvGrpSpPr>
          <p:cNvPr id="3" name="Group 2">
            <a:extLst>
              <a:ext uri="{FF2B5EF4-FFF2-40B4-BE49-F238E27FC236}">
                <a16:creationId xmlns:a16="http://schemas.microsoft.com/office/drawing/2014/main" id="{4E3BEC63-F4B2-4A6A-BC4E-73DD15F8C285}"/>
              </a:ext>
            </a:extLst>
          </p:cNvPr>
          <p:cNvGrpSpPr/>
          <p:nvPr userDrawn="1"/>
        </p:nvGrpSpPr>
        <p:grpSpPr>
          <a:xfrm>
            <a:off x="3732882" y="1987963"/>
            <a:ext cx="2760663" cy="3790715"/>
            <a:chOff x="3732882" y="1987964"/>
            <a:chExt cx="2760663" cy="3850128"/>
          </a:xfrm>
        </p:grpSpPr>
        <p:cxnSp>
          <p:nvCxnSpPr>
            <p:cNvPr id="26" name="Straight Connector 25">
              <a:extLst>
                <a:ext uri="{FF2B5EF4-FFF2-40B4-BE49-F238E27FC236}">
                  <a16:creationId xmlns:a16="http://schemas.microsoft.com/office/drawing/2014/main" id="{61C637D5-A691-43B0-B8AB-629E6B994BE7}"/>
                </a:ext>
              </a:extLst>
            </p:cNvPr>
            <p:cNvCxnSpPr>
              <a:cxnSpLocks/>
            </p:cNvCxnSpPr>
            <p:nvPr userDrawn="1"/>
          </p:nvCxnSpPr>
          <p:spPr>
            <a:xfrm>
              <a:off x="3732882"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90B2DB-ED35-42AA-8514-4581AA06CEC8}"/>
                </a:ext>
              </a:extLst>
            </p:cNvPr>
            <p:cNvCxnSpPr>
              <a:cxnSpLocks/>
            </p:cNvCxnSpPr>
            <p:nvPr userDrawn="1"/>
          </p:nvCxnSpPr>
          <p:spPr>
            <a:xfrm>
              <a:off x="6493545"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1516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Divider (plai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7721E1-E5BB-4351-987D-BB1CCC903BAD}"/>
              </a:ext>
            </a:extLst>
          </p:cNvPr>
          <p:cNvSpPr/>
          <p:nvPr userDrawn="1"/>
        </p:nvSpPr>
        <p:spPr>
          <a:xfrm>
            <a:off x="740568" y="0"/>
            <a:ext cx="11451432" cy="2466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1A096CAD-E381-408E-B15E-DB768D626E5F}"/>
              </a:ext>
            </a:extLst>
          </p:cNvPr>
          <p:cNvSpPr>
            <a:spLocks noGrp="1"/>
          </p:cNvSpPr>
          <p:nvPr>
            <p:ph type="title" hasCustomPrompt="1"/>
          </p:nvPr>
        </p:nvSpPr>
        <p:spPr>
          <a:xfrm>
            <a:off x="1162050" y="400050"/>
            <a:ext cx="2305050" cy="971550"/>
          </a:xfrm>
          <a:prstGeom prst="rect">
            <a:avLst/>
          </a:prstGeom>
        </p:spPr>
        <p:txBody>
          <a:bodyPr lIns="0" tIns="0" rIns="0" bIns="0" anchor="t">
            <a:noAutofit/>
          </a:bodyPr>
          <a:lstStyle>
            <a:lvl1pPr>
              <a:defRPr sz="8300">
                <a:solidFill>
                  <a:srgbClr val="000005"/>
                </a:solidFill>
                <a:latin typeface="Roboto Light" panose="02000000000000000000" pitchFamily="2" charset="0"/>
                <a:ea typeface="Roboto Light" panose="02000000000000000000" pitchFamily="2" charset="0"/>
              </a:defRPr>
            </a:lvl1pPr>
          </a:lstStyle>
          <a:p>
            <a:r>
              <a:rPr lang="en-US" dirty="0"/>
              <a:t>01</a:t>
            </a:r>
            <a:endParaRPr lang="en-AU" dirty="0"/>
          </a:p>
        </p:txBody>
      </p:sp>
      <p:sp>
        <p:nvSpPr>
          <p:cNvPr id="3" name="Text Placeholder 2">
            <a:extLst>
              <a:ext uri="{FF2B5EF4-FFF2-40B4-BE49-F238E27FC236}">
                <a16:creationId xmlns:a16="http://schemas.microsoft.com/office/drawing/2014/main" id="{CA1C2C93-9B17-46C1-8DE2-A0731939C1D7}"/>
              </a:ext>
            </a:extLst>
          </p:cNvPr>
          <p:cNvSpPr>
            <a:spLocks noGrp="1"/>
          </p:cNvSpPr>
          <p:nvPr>
            <p:ph type="body" idx="1"/>
          </p:nvPr>
        </p:nvSpPr>
        <p:spPr>
          <a:xfrm>
            <a:off x="1201738" y="3122612"/>
            <a:ext cx="5516562" cy="2516187"/>
          </a:xfrm>
          <a:prstGeom prst="rect">
            <a:avLst/>
          </a:prstGeom>
        </p:spPr>
        <p:txBody>
          <a:bodyPr lIns="0" tIns="0">
            <a:noAutofit/>
          </a:bodyPr>
          <a:lstStyle>
            <a:lvl1pPr marL="0" indent="0">
              <a:lnSpc>
                <a:spcPct val="100000"/>
              </a:lnSpc>
              <a:buNone/>
              <a:defRPr sz="2400">
                <a:solidFill>
                  <a:srgbClr val="000005"/>
                </a:solidFill>
                <a:latin typeface="Roboto Medium" panose="02000000000000000000" pitchFamily="2" charset="0"/>
                <a:ea typeface="Roboto Medium"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3103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blank">
    <p:spTree>
      <p:nvGrpSpPr>
        <p:cNvPr id="1" name=""/>
        <p:cNvGrpSpPr/>
        <p:nvPr/>
      </p:nvGrpSpPr>
      <p:grpSpPr>
        <a:xfrm>
          <a:off x="0" y="0"/>
          <a:ext cx="0" cy="0"/>
          <a:chOff x="0" y="0"/>
          <a:chExt cx="0" cy="0"/>
        </a:xfrm>
      </p:grpSpPr>
      <p:sp>
        <p:nvSpPr>
          <p:cNvPr id="4" name="Slide heading">
            <a:extLst>
              <a:ext uri="{FF2B5EF4-FFF2-40B4-BE49-F238E27FC236}">
                <a16:creationId xmlns:a16="http://schemas.microsoft.com/office/drawing/2014/main" id="{E3ED1357-6F7F-4C90-8D4F-71EB6A9D95C9}"/>
              </a:ext>
            </a:extLst>
          </p:cNvPr>
          <p:cNvSpPr>
            <a:spLocks noGrp="1"/>
          </p:cNvSpPr>
          <p:nvPr>
            <p:ph type="body" sz="quarter" idx="10" hasCustomPrompt="1"/>
          </p:nvPr>
        </p:nvSpPr>
        <p:spPr>
          <a:xfrm>
            <a:off x="1196975" y="453371"/>
            <a:ext cx="10479600" cy="824400"/>
          </a:xfrm>
          <a:prstGeom prst="rect">
            <a:avLst/>
          </a:prstGeom>
        </p:spPr>
        <p:txBody>
          <a:bodyPr lIns="0" tIns="0"/>
          <a:lstStyle>
            <a:lvl1pPr marL="0" indent="0">
              <a:lnSpc>
                <a:spcPct val="100000"/>
              </a:lnSpc>
              <a:buNone/>
              <a:defRPr sz="2400">
                <a:solidFill>
                  <a:srgbClr val="000005"/>
                </a:solidFill>
                <a:latin typeface="Roboto" panose="02000000000000000000" pitchFamily="2" charset="0"/>
                <a:ea typeface="Roboto" panose="02000000000000000000" pitchFamily="2" charset="0"/>
              </a:defRPr>
            </a:lvl1pPr>
            <a:lvl2pPr marL="457200" indent="0">
              <a:buNone/>
              <a:defRPr sz="2400">
                <a:latin typeface="+mj-lt"/>
              </a:defRPr>
            </a:lvl2pPr>
            <a:lvl3pPr marL="914400" indent="0">
              <a:buNone/>
              <a:defRPr sz="2400">
                <a:latin typeface="+mj-lt"/>
              </a:defRPr>
            </a:lvl3pPr>
            <a:lvl4pPr marL="1371600" indent="0">
              <a:buNone/>
              <a:defRPr sz="2400">
                <a:latin typeface="+mj-lt"/>
              </a:defRPr>
            </a:lvl4pPr>
            <a:lvl5pPr marL="1828800" indent="0">
              <a:buNone/>
              <a:defRPr sz="2400">
                <a:latin typeface="+mj-lt"/>
              </a:defRPr>
            </a:lvl5pPr>
          </a:lstStyle>
          <a:p>
            <a:pPr lvl="0"/>
            <a:r>
              <a:rPr lang="en-US" dirty="0"/>
              <a:t>Click to add page heading (max two lines)</a:t>
            </a:r>
          </a:p>
        </p:txBody>
      </p:sp>
    </p:spTree>
    <p:extLst>
      <p:ext uri="{BB962C8B-B14F-4D97-AF65-F5344CB8AC3E}">
        <p14:creationId xmlns:p14="http://schemas.microsoft.com/office/powerpoint/2010/main" val="38526576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9D7A0B-8216-4DF4-80FA-852A5D82EA2A}"/>
              </a:ext>
            </a:extLst>
          </p:cNvPr>
          <p:cNvSpPr/>
          <p:nvPr userDrawn="1"/>
        </p:nvSpPr>
        <p:spPr>
          <a:xfrm>
            <a:off x="177800" y="6223000"/>
            <a:ext cx="336550" cy="299969"/>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6C601CD7-9F41-429E-ABE0-4B0AD4A32CAD}"/>
              </a:ext>
            </a:extLst>
          </p:cNvPr>
          <p:cNvSpPr/>
          <p:nvPr userDrawn="1"/>
        </p:nvSpPr>
        <p:spPr>
          <a:xfrm>
            <a:off x="3631660" y="4792494"/>
            <a:ext cx="8045990" cy="1730475"/>
          </a:xfrm>
          <a:prstGeom prst="rect">
            <a:avLst/>
          </a:prstGeom>
        </p:spPr>
        <p:txBody>
          <a:bodyPr wrap="square" lIns="0" anchor="b">
            <a:noAutofit/>
          </a:bodyPr>
          <a:lstStyle/>
          <a:p>
            <a:pPr algn="just">
              <a:lnSpc>
                <a:spcPct val="100000"/>
              </a:lnSpc>
              <a:spcBef>
                <a:spcPts val="0"/>
              </a:spcBef>
              <a:defRPr/>
            </a:pPr>
            <a:r>
              <a:rPr lang="en-AU" sz="1000" b="0" dirty="0">
                <a:solidFill>
                  <a:srgbClr val="736D67"/>
                </a:solidFill>
                <a:latin typeface="Roboto Medium" panose="02000000000000000000" pitchFamily="2" charset="0"/>
                <a:ea typeface="Roboto Medium" panose="02000000000000000000" pitchFamily="2" charset="0"/>
              </a:rPr>
              <a:t>Disclaimer: </a:t>
            </a:r>
            <a:r>
              <a:rPr lang="en-US" sz="1000" b="0" dirty="0">
                <a:solidFill>
                  <a:srgbClr val="736D67"/>
                </a:solidFill>
                <a:latin typeface="Roboto Light" panose="02000000000000000000" pitchFamily="2" charset="0"/>
                <a:ea typeface="Roboto Light" panose="02000000000000000000" pitchFamily="2" charset="0"/>
              </a:rPr>
              <a:t>This document comprises, and is the subject of intellectual property (including copyright) and confidentiality rights of one or multiple owners, including The Quantium Group Pty Limited and its affiliates (</a:t>
            </a:r>
            <a:r>
              <a:rPr lang="en-US" sz="1000" b="0" dirty="0">
                <a:solidFill>
                  <a:srgbClr val="736D67"/>
                </a:solidFill>
                <a:latin typeface="Roboto Medium" panose="02000000000000000000" pitchFamily="2" charset="0"/>
                <a:ea typeface="Roboto Medium" panose="02000000000000000000" pitchFamily="2" charset="0"/>
              </a:rPr>
              <a:t>Quantium</a:t>
            </a:r>
            <a:r>
              <a:rPr lang="en-US" sz="1000" b="0" dirty="0">
                <a:solidFill>
                  <a:srgbClr val="736D67"/>
                </a:solidFill>
                <a:latin typeface="Roboto Light" panose="02000000000000000000" pitchFamily="2" charset="0"/>
                <a:ea typeface="Roboto Light" panose="02000000000000000000" pitchFamily="2" charset="0"/>
              </a:rPr>
              <a:t>) and where applicable, its third-party data owners (</a:t>
            </a:r>
            <a:r>
              <a:rPr lang="en-US" sz="1000" b="0" dirty="0">
                <a:solidFill>
                  <a:srgbClr val="736D67"/>
                </a:solidFill>
                <a:latin typeface="Roboto Medium" panose="02000000000000000000" pitchFamily="2" charset="0"/>
                <a:ea typeface="Roboto Medium" panose="02000000000000000000" pitchFamily="2" charset="0"/>
              </a:rPr>
              <a:t>Data Providers</a:t>
            </a:r>
            <a:r>
              <a:rPr lang="en-US" sz="1000" b="0" dirty="0">
                <a:solidFill>
                  <a:srgbClr val="736D67"/>
                </a:solidFill>
                <a:latin typeface="Roboto Light" panose="02000000000000000000" pitchFamily="2" charset="0"/>
                <a:ea typeface="Roboto Light" panose="02000000000000000000" pitchFamily="2" charset="0"/>
              </a:rPr>
              <a:t>), together (</a:t>
            </a:r>
            <a:r>
              <a:rPr lang="en-US" sz="1000" b="0" dirty="0">
                <a:solidFill>
                  <a:srgbClr val="736D67"/>
                </a:solidFill>
                <a:latin typeface="Roboto Medium" panose="02000000000000000000" pitchFamily="2" charset="0"/>
                <a:ea typeface="Roboto Medium" panose="02000000000000000000" pitchFamily="2" charset="0"/>
              </a:rPr>
              <a:t>IP Owners</a:t>
            </a:r>
            <a:r>
              <a:rPr lang="en-US" sz="1000" b="0" dirty="0">
                <a:solidFill>
                  <a:srgbClr val="736D67"/>
                </a:solidFill>
                <a:latin typeface="Roboto Light" panose="02000000000000000000" pitchFamily="2" charset="0"/>
                <a:ea typeface="Roboto Light" panose="02000000000000000000" pitchFamily="2" charset="0"/>
              </a:rPr>
              <a:t>). The information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may have been prepared using raw data owned by the Data Providers. The Data Providers have not been involved in the analysis of the raw data, the preparation of, or the information contained in the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The IP Owners do not make any representation (express or implied), nor give any guarantee or warranty in relation to the accuracy, completeness or appropriateness of the raw data, nor the analysis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None of the IP Owners will have any liability for any use or disclosure by the recipient of any information contained in, or derived from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To the maximum extent permitted by law, the IP Owners expressly disclaim, take no responsibility for and have no liability for the preparation, contents, accuracy or completeness of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nor the analysis on which it is based.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is provided in confidence, may only be used for the purpose provided, and may not be copied, reproduced, distributed, disclosed or made available to a third party in any way except strictly in accordance with the applicable written terms and conditions between you and Quantium, or otherwise with Quantium’s prior written permission</a:t>
            </a:r>
            <a:endParaRPr lang="en-AU" sz="1000" b="0" dirty="0">
              <a:solidFill>
                <a:srgbClr val="736D67"/>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9896506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5829D3-6434-4C66-A382-6A22E3876A48}"/>
              </a:ext>
            </a:extLst>
          </p:cNvPr>
          <p:cNvSpPr/>
          <p:nvPr userDrawn="1"/>
        </p:nvSpPr>
        <p:spPr>
          <a:xfrm>
            <a:off x="-1" y="0"/>
            <a:ext cx="74097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Slide Number Placeholder 6">
            <a:extLst>
              <a:ext uri="{FF2B5EF4-FFF2-40B4-BE49-F238E27FC236}">
                <a16:creationId xmlns:a16="http://schemas.microsoft.com/office/drawing/2014/main" id="{3625FC0E-76E8-4E41-B33D-6FD7D9697535}"/>
              </a:ext>
            </a:extLst>
          </p:cNvPr>
          <p:cNvSpPr txBox="1">
            <a:spLocks/>
          </p:cNvSpPr>
          <p:nvPr userDrawn="1"/>
        </p:nvSpPr>
        <p:spPr>
          <a:xfrm>
            <a:off x="127000" y="6239658"/>
            <a:ext cx="457200" cy="365125"/>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B7CFE17-F5A6-4E5D-B32C-113A30C24AE0}" type="slidenum">
              <a:rPr lang="en-AU" sz="1400" smtClean="0">
                <a:solidFill>
                  <a:srgbClr val="FFFFFF"/>
                </a:solidFill>
                <a:latin typeface="Roboto" pitchFamily="2" charset="0"/>
                <a:ea typeface="Roboto" pitchFamily="2" charset="0"/>
              </a:rPr>
              <a:pPr algn="ctr"/>
              <a:t>‹#›</a:t>
            </a:fld>
            <a:endParaRPr lang="en-AU" sz="1400" dirty="0">
              <a:solidFill>
                <a:srgbClr val="FFFFFF"/>
              </a:solidFill>
              <a:latin typeface="Roboto" pitchFamily="2" charset="0"/>
              <a:ea typeface="Roboto" pitchFamily="2" charset="0"/>
            </a:endParaRPr>
          </a:p>
        </p:txBody>
      </p:sp>
      <p:sp>
        <p:nvSpPr>
          <p:cNvPr id="5" name="Oval 4">
            <a:extLst>
              <a:ext uri="{FF2B5EF4-FFF2-40B4-BE49-F238E27FC236}">
                <a16:creationId xmlns:a16="http://schemas.microsoft.com/office/drawing/2014/main" id="{B058B946-434D-48E0-BAC6-E795D619989C}"/>
              </a:ext>
            </a:extLst>
          </p:cNvPr>
          <p:cNvSpPr/>
          <p:nvPr userDrawn="1"/>
        </p:nvSpPr>
        <p:spPr>
          <a:xfrm>
            <a:off x="-394521" y="473749"/>
            <a:ext cx="229577" cy="22957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Oval 5">
            <a:extLst>
              <a:ext uri="{FF2B5EF4-FFF2-40B4-BE49-F238E27FC236}">
                <a16:creationId xmlns:a16="http://schemas.microsoft.com/office/drawing/2014/main" id="{565BDBD0-0437-4869-A1B0-92FA8612C74F}"/>
              </a:ext>
            </a:extLst>
          </p:cNvPr>
          <p:cNvSpPr/>
          <p:nvPr userDrawn="1"/>
        </p:nvSpPr>
        <p:spPr>
          <a:xfrm>
            <a:off x="-394521" y="783791"/>
            <a:ext cx="229577" cy="229577"/>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Oval 7">
            <a:extLst>
              <a:ext uri="{FF2B5EF4-FFF2-40B4-BE49-F238E27FC236}">
                <a16:creationId xmlns:a16="http://schemas.microsoft.com/office/drawing/2014/main" id="{F8FBAB6D-66CF-4E04-9B1C-4525C3442F17}"/>
              </a:ext>
            </a:extLst>
          </p:cNvPr>
          <p:cNvSpPr/>
          <p:nvPr userDrawn="1"/>
        </p:nvSpPr>
        <p:spPr>
          <a:xfrm>
            <a:off x="-394521" y="1093833"/>
            <a:ext cx="229577" cy="229577"/>
          </a:xfrm>
          <a:prstGeom prst="ellipse">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Oval 10">
            <a:extLst>
              <a:ext uri="{FF2B5EF4-FFF2-40B4-BE49-F238E27FC236}">
                <a16:creationId xmlns:a16="http://schemas.microsoft.com/office/drawing/2014/main" id="{AE85D92D-D17D-4C5C-A5F0-4508086E3952}"/>
              </a:ext>
            </a:extLst>
          </p:cNvPr>
          <p:cNvSpPr/>
          <p:nvPr userDrawn="1"/>
        </p:nvSpPr>
        <p:spPr>
          <a:xfrm>
            <a:off x="-394521" y="1403875"/>
            <a:ext cx="229577" cy="2295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Oval 11">
            <a:extLst>
              <a:ext uri="{FF2B5EF4-FFF2-40B4-BE49-F238E27FC236}">
                <a16:creationId xmlns:a16="http://schemas.microsoft.com/office/drawing/2014/main" id="{56665003-57E1-4A54-9EB6-54C8238D0E3A}"/>
              </a:ext>
            </a:extLst>
          </p:cNvPr>
          <p:cNvSpPr/>
          <p:nvPr userDrawn="1"/>
        </p:nvSpPr>
        <p:spPr>
          <a:xfrm>
            <a:off x="-394521" y="2334001"/>
            <a:ext cx="229577" cy="229577"/>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Oval 12">
            <a:extLst>
              <a:ext uri="{FF2B5EF4-FFF2-40B4-BE49-F238E27FC236}">
                <a16:creationId xmlns:a16="http://schemas.microsoft.com/office/drawing/2014/main" id="{430852FC-1A40-4DDF-90EA-631AF8ED2651}"/>
              </a:ext>
            </a:extLst>
          </p:cNvPr>
          <p:cNvSpPr/>
          <p:nvPr userDrawn="1"/>
        </p:nvSpPr>
        <p:spPr>
          <a:xfrm>
            <a:off x="-394521" y="1713917"/>
            <a:ext cx="229577" cy="229577"/>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7F328DB3-555F-48BC-A956-38F8A313E7CF}"/>
              </a:ext>
            </a:extLst>
          </p:cNvPr>
          <p:cNvSpPr/>
          <p:nvPr userDrawn="1"/>
        </p:nvSpPr>
        <p:spPr>
          <a:xfrm>
            <a:off x="-394521" y="2023959"/>
            <a:ext cx="229577" cy="229577"/>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Oval 14">
            <a:extLst>
              <a:ext uri="{FF2B5EF4-FFF2-40B4-BE49-F238E27FC236}">
                <a16:creationId xmlns:a16="http://schemas.microsoft.com/office/drawing/2014/main" id="{8BA9680E-296C-4E11-A8D4-6F5ACFCF7F93}"/>
              </a:ext>
            </a:extLst>
          </p:cNvPr>
          <p:cNvSpPr/>
          <p:nvPr userDrawn="1"/>
        </p:nvSpPr>
        <p:spPr>
          <a:xfrm>
            <a:off x="-394521" y="2644043"/>
            <a:ext cx="229577" cy="229577"/>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Oval 15">
            <a:extLst>
              <a:ext uri="{FF2B5EF4-FFF2-40B4-BE49-F238E27FC236}">
                <a16:creationId xmlns:a16="http://schemas.microsoft.com/office/drawing/2014/main" id="{3BC81476-0EA9-46C1-BF9E-14500F2DE601}"/>
              </a:ext>
            </a:extLst>
          </p:cNvPr>
          <p:cNvSpPr/>
          <p:nvPr userDrawn="1"/>
        </p:nvSpPr>
        <p:spPr>
          <a:xfrm>
            <a:off x="-394521" y="3802925"/>
            <a:ext cx="230400" cy="230400"/>
          </a:xfrm>
          <a:prstGeom prst="ellipse">
            <a:avLst/>
          </a:prstGeom>
          <a:solidFill>
            <a:srgbClr val="3F68A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Oval 16">
            <a:extLst>
              <a:ext uri="{FF2B5EF4-FFF2-40B4-BE49-F238E27FC236}">
                <a16:creationId xmlns:a16="http://schemas.microsoft.com/office/drawing/2014/main" id="{417EF92D-6697-44F0-9A9D-98B559DD0E13}"/>
              </a:ext>
            </a:extLst>
          </p:cNvPr>
          <p:cNvSpPr/>
          <p:nvPr userDrawn="1"/>
        </p:nvSpPr>
        <p:spPr>
          <a:xfrm>
            <a:off x="-394521" y="4113790"/>
            <a:ext cx="230400" cy="230400"/>
          </a:xfrm>
          <a:prstGeom prst="ellipse">
            <a:avLst/>
          </a:prstGeom>
          <a:solidFill>
            <a:srgbClr val="44B5C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Oval 17">
            <a:extLst>
              <a:ext uri="{FF2B5EF4-FFF2-40B4-BE49-F238E27FC236}">
                <a16:creationId xmlns:a16="http://schemas.microsoft.com/office/drawing/2014/main" id="{1FB16B5A-29E3-451A-9062-049C330D7888}"/>
              </a:ext>
            </a:extLst>
          </p:cNvPr>
          <p:cNvSpPr/>
          <p:nvPr userDrawn="1"/>
        </p:nvSpPr>
        <p:spPr>
          <a:xfrm>
            <a:off x="-394521" y="4424655"/>
            <a:ext cx="230400" cy="230400"/>
          </a:xfrm>
          <a:prstGeom prst="ellipse">
            <a:avLst/>
          </a:prstGeom>
          <a:solidFill>
            <a:srgbClr val="44D6A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Oval 18">
            <a:extLst>
              <a:ext uri="{FF2B5EF4-FFF2-40B4-BE49-F238E27FC236}">
                <a16:creationId xmlns:a16="http://schemas.microsoft.com/office/drawing/2014/main" id="{B1384C41-F1FF-49B5-8059-1DA629D8B47F}"/>
              </a:ext>
            </a:extLst>
          </p:cNvPr>
          <p:cNvSpPr/>
          <p:nvPr userDrawn="1"/>
        </p:nvSpPr>
        <p:spPr>
          <a:xfrm>
            <a:off x="-394521" y="4735520"/>
            <a:ext cx="230400" cy="230400"/>
          </a:xfrm>
          <a:prstGeom prst="ellipse">
            <a:avLst/>
          </a:prstGeom>
          <a:solidFill>
            <a:srgbClr val="7FDD7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 name="Oval 19">
            <a:extLst>
              <a:ext uri="{FF2B5EF4-FFF2-40B4-BE49-F238E27FC236}">
                <a16:creationId xmlns:a16="http://schemas.microsoft.com/office/drawing/2014/main" id="{79470623-F879-4533-B440-0BA3CDCD59BC}"/>
              </a:ext>
            </a:extLst>
          </p:cNvPr>
          <p:cNvSpPr/>
          <p:nvPr userDrawn="1"/>
        </p:nvSpPr>
        <p:spPr>
          <a:xfrm>
            <a:off x="-394521" y="5046385"/>
            <a:ext cx="230400" cy="230400"/>
          </a:xfrm>
          <a:prstGeom prst="ellipse">
            <a:avLst/>
          </a:prstGeom>
          <a:solidFill>
            <a:srgbClr val="EACC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Oval 20">
            <a:extLst>
              <a:ext uri="{FF2B5EF4-FFF2-40B4-BE49-F238E27FC236}">
                <a16:creationId xmlns:a16="http://schemas.microsoft.com/office/drawing/2014/main" id="{DE8AA357-14EB-4FD6-A0A1-9915E5408445}"/>
              </a:ext>
            </a:extLst>
          </p:cNvPr>
          <p:cNvSpPr/>
          <p:nvPr userDrawn="1"/>
        </p:nvSpPr>
        <p:spPr>
          <a:xfrm>
            <a:off x="-394521" y="5357250"/>
            <a:ext cx="230400" cy="230400"/>
          </a:xfrm>
          <a:prstGeom prst="ellipse">
            <a:avLst/>
          </a:prstGeom>
          <a:solidFill>
            <a:srgbClr val="EF9B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Oval 21">
            <a:extLst>
              <a:ext uri="{FF2B5EF4-FFF2-40B4-BE49-F238E27FC236}">
                <a16:creationId xmlns:a16="http://schemas.microsoft.com/office/drawing/2014/main" id="{D334A920-A603-431D-B31C-7FB85DAE2CDA}"/>
              </a:ext>
            </a:extLst>
          </p:cNvPr>
          <p:cNvSpPr/>
          <p:nvPr userDrawn="1"/>
        </p:nvSpPr>
        <p:spPr>
          <a:xfrm>
            <a:off x="-394521" y="5668115"/>
            <a:ext cx="230400" cy="230400"/>
          </a:xfrm>
          <a:prstGeom prst="ellipse">
            <a:avLst/>
          </a:prstGeom>
          <a:solidFill>
            <a:srgbClr val="EF63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Oval 22">
            <a:extLst>
              <a:ext uri="{FF2B5EF4-FFF2-40B4-BE49-F238E27FC236}">
                <a16:creationId xmlns:a16="http://schemas.microsoft.com/office/drawing/2014/main" id="{507F04BA-F461-4A70-A60C-01EFC8E98716}"/>
              </a:ext>
            </a:extLst>
          </p:cNvPr>
          <p:cNvSpPr/>
          <p:nvPr userDrawn="1"/>
        </p:nvSpPr>
        <p:spPr>
          <a:xfrm>
            <a:off x="-394521" y="5978980"/>
            <a:ext cx="230400" cy="230400"/>
          </a:xfrm>
          <a:prstGeom prst="ellipse">
            <a:avLst/>
          </a:prstGeom>
          <a:solidFill>
            <a:srgbClr val="C963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Oval 23">
            <a:extLst>
              <a:ext uri="{FF2B5EF4-FFF2-40B4-BE49-F238E27FC236}">
                <a16:creationId xmlns:a16="http://schemas.microsoft.com/office/drawing/2014/main" id="{A9DB4398-81BF-40D0-97F3-816926FF6B60}"/>
              </a:ext>
            </a:extLst>
          </p:cNvPr>
          <p:cNvSpPr/>
          <p:nvPr userDrawn="1"/>
        </p:nvSpPr>
        <p:spPr>
          <a:xfrm>
            <a:off x="-394521" y="6289840"/>
            <a:ext cx="230400" cy="230400"/>
          </a:xfrm>
          <a:prstGeom prst="ellipse">
            <a:avLst/>
          </a:prstGeom>
          <a:solidFill>
            <a:srgbClr val="8E72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Freeform 5">
            <a:extLst>
              <a:ext uri="{FF2B5EF4-FFF2-40B4-BE49-F238E27FC236}">
                <a16:creationId xmlns:a16="http://schemas.microsoft.com/office/drawing/2014/main" id="{0F9F09AD-9CB7-4EF7-A2F9-9ED3E13CC816}"/>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2" name="MSIPCMContentMarking" descr="{&quot;HashCode&quot;:-231024771,&quot;Placement&quot;:&quot;Footer&quot;}">
            <a:extLst>
              <a:ext uri="{FF2B5EF4-FFF2-40B4-BE49-F238E27FC236}">
                <a16:creationId xmlns:a16="http://schemas.microsoft.com/office/drawing/2014/main" id="{7BC2284E-95AB-45DB-A12C-B1A9F55ACB5C}"/>
              </a:ext>
            </a:extLst>
          </p:cNvPr>
          <p:cNvSpPr txBox="1"/>
          <p:nvPr userDrawn="1"/>
        </p:nvSpPr>
        <p:spPr>
          <a:xfrm>
            <a:off x="5263052" y="6595656"/>
            <a:ext cx="1665897" cy="262344"/>
          </a:xfrm>
          <a:prstGeom prst="rect">
            <a:avLst/>
          </a:prstGeom>
          <a:noFill/>
        </p:spPr>
        <p:txBody>
          <a:bodyPr vert="horz" wrap="square" lIns="0" tIns="0" rIns="0" bIns="0" rtlCol="0" anchor="ctr" anchorCtr="1">
            <a:noAutofit/>
          </a:bodyPr>
          <a:lstStyle/>
          <a:p>
            <a:pPr algn="ctr">
              <a:spcBef>
                <a:spcPts val="0"/>
              </a:spcBef>
              <a:spcAft>
                <a:spcPts val="0"/>
              </a:spcAft>
            </a:pPr>
            <a:r>
              <a:rPr lang="en-AU" sz="1000">
                <a:solidFill>
                  <a:srgbClr val="000000"/>
                </a:solidFill>
                <a:latin typeface="Calibri" panose="020F0502020204030204" pitchFamily="34" charset="0"/>
                <a:ea typeface="Roboto Light" panose="02000000000000000000" pitchFamily="2" charset="0"/>
              </a:rPr>
              <a:t>Classification: Confidential</a:t>
            </a:r>
            <a:endParaRPr lang="en-AU" sz="1000" dirty="0" err="1">
              <a:solidFill>
                <a:srgbClr val="000000"/>
              </a:solidFill>
              <a:latin typeface="Calibri" panose="020F0502020204030204" pitchFamily="34" charset="0"/>
              <a:ea typeface="Roboto Light" panose="02000000000000000000" pitchFamily="2" charset="0"/>
            </a:endParaRPr>
          </a:p>
        </p:txBody>
      </p:sp>
    </p:spTree>
    <p:extLst>
      <p:ext uri="{BB962C8B-B14F-4D97-AF65-F5344CB8AC3E}">
        <p14:creationId xmlns:p14="http://schemas.microsoft.com/office/powerpoint/2010/main" val="149624253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64" r:id="rId3"/>
    <p:sldLayoutId id="2147483666" r:id="rId4"/>
    <p:sldLayoutId id="2147483678"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7356" userDrawn="1">
          <p15:clr>
            <a:srgbClr val="5ACBF0"/>
          </p15:clr>
        </p15:guide>
        <p15:guide id="33" orient="horz" pos="3793" userDrawn="1">
          <p15:clr>
            <a:srgbClr val="5ACBF0"/>
          </p15:clr>
        </p15:guide>
        <p15:guide id="34" orient="horz" pos="315" userDrawn="1">
          <p15:clr>
            <a:srgbClr val="5ACBF0"/>
          </p15:clr>
        </p15:guide>
        <p15:guide id="35" pos="760" userDrawn="1">
          <p15:clr>
            <a:srgbClr val="5ACBF0"/>
          </p15:clr>
        </p15:guide>
        <p15:guide id="36" orient="horz" pos="822" userDrawn="1">
          <p15:clr>
            <a:srgbClr val="FBAE40"/>
          </p15:clr>
        </p15:guide>
        <p15:guide id="37" pos="4067" userDrawn="1">
          <p15:clr>
            <a:srgbClr val="FBAE4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customXml" Target="../ink/ink1.xml"/><Relationship Id="rId7" Type="http://schemas.openxmlformats.org/officeDocument/2006/relationships/image" Target="../media/image7.svg"/><Relationship Id="rId2" Type="http://schemas.openxmlformats.org/officeDocument/2006/relationships/image" Target="../media/image4.jpe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localhost:8888/notebooks/Bharath_task2.ipynb#Transactions-per-customer"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A689-427A-4570-AB6C-61AC3B3F4786}"/>
              </a:ext>
            </a:extLst>
          </p:cNvPr>
          <p:cNvSpPr>
            <a:spLocks noGrp="1"/>
          </p:cNvSpPr>
          <p:nvPr>
            <p:ph type="ctrTitle"/>
          </p:nvPr>
        </p:nvSpPr>
        <p:spPr>
          <a:prstGeom prst="rect">
            <a:avLst/>
          </a:prstGeom>
        </p:spPr>
        <p:txBody>
          <a:bodyPr/>
          <a:lstStyle/>
          <a:p>
            <a:r>
              <a:rPr lang="en-AU" dirty="0"/>
              <a:t>Category review: Chips</a:t>
            </a:r>
          </a:p>
        </p:txBody>
      </p:sp>
      <p:sp>
        <p:nvSpPr>
          <p:cNvPr id="3" name="Subtitle 2">
            <a:extLst>
              <a:ext uri="{FF2B5EF4-FFF2-40B4-BE49-F238E27FC236}">
                <a16:creationId xmlns:a16="http://schemas.microsoft.com/office/drawing/2014/main" id="{EA927627-6915-4275-B2FE-C4B2C0FCCCAF}"/>
              </a:ext>
            </a:extLst>
          </p:cNvPr>
          <p:cNvSpPr>
            <a:spLocks noGrp="1"/>
          </p:cNvSpPr>
          <p:nvPr>
            <p:ph type="subTitle" idx="1"/>
          </p:nvPr>
        </p:nvSpPr>
        <p:spPr>
          <a:prstGeom prst="rect">
            <a:avLst/>
          </a:prstGeom>
        </p:spPr>
        <p:txBody>
          <a:bodyPr/>
          <a:lstStyle/>
          <a:p>
            <a:r>
              <a:rPr lang="en-AU" dirty="0"/>
              <a:t>Retail Analytics</a:t>
            </a:r>
          </a:p>
          <a:p>
            <a:endParaRPr lang="en-AU" dirty="0"/>
          </a:p>
        </p:txBody>
      </p:sp>
      <p:sp>
        <p:nvSpPr>
          <p:cNvPr id="4" name="Text Placeholder 3">
            <a:extLst>
              <a:ext uri="{FF2B5EF4-FFF2-40B4-BE49-F238E27FC236}">
                <a16:creationId xmlns:a16="http://schemas.microsoft.com/office/drawing/2014/main" id="{C2EEE1EB-5529-4FA4-98E8-7A820B9EBBCB}"/>
              </a:ext>
            </a:extLst>
          </p:cNvPr>
          <p:cNvSpPr>
            <a:spLocks noGrp="1"/>
          </p:cNvSpPr>
          <p:nvPr>
            <p:ph type="body" sz="quarter" idx="10"/>
          </p:nvPr>
        </p:nvSpPr>
        <p:spPr>
          <a:prstGeom prst="rect">
            <a:avLst/>
          </a:prstGeom>
        </p:spPr>
        <p:txBody>
          <a:bodyPr/>
          <a:lstStyle/>
          <a:p>
            <a:r>
              <a:rPr lang="en-AU" dirty="0"/>
              <a:t>September 2023</a:t>
            </a:r>
          </a:p>
        </p:txBody>
      </p:sp>
      <p:grpSp>
        <p:nvGrpSpPr>
          <p:cNvPr id="8" name="Group 7">
            <a:extLst>
              <a:ext uri="{FF2B5EF4-FFF2-40B4-BE49-F238E27FC236}">
                <a16:creationId xmlns:a16="http://schemas.microsoft.com/office/drawing/2014/main" id="{62DE0454-0BA4-4386-B622-8EA467037A0C}"/>
              </a:ext>
            </a:extLst>
          </p:cNvPr>
          <p:cNvGrpSpPr/>
          <p:nvPr/>
        </p:nvGrpSpPr>
        <p:grpSpPr>
          <a:xfrm>
            <a:off x="12294760" y="5621533"/>
            <a:ext cx="1981965" cy="1236467"/>
            <a:chOff x="8857913" y="1025653"/>
            <a:chExt cx="1981965" cy="1236467"/>
          </a:xfrm>
        </p:grpSpPr>
        <p:sp>
          <p:nvSpPr>
            <p:cNvPr id="9" name="Rectangle 8">
              <a:extLst>
                <a:ext uri="{FF2B5EF4-FFF2-40B4-BE49-F238E27FC236}">
                  <a16:creationId xmlns:a16="http://schemas.microsoft.com/office/drawing/2014/main" id="{28F865C8-FAEC-405F-A99C-B9D8A0EB3A29}"/>
                </a:ext>
              </a:extLst>
            </p:cNvPr>
            <p:cNvSpPr/>
            <p:nvPr/>
          </p:nvSpPr>
          <p:spPr>
            <a:xfrm>
              <a:off x="8857914" y="1025653"/>
              <a:ext cx="1981964" cy="1236467"/>
            </a:xfrm>
            <a:prstGeom prst="rect">
              <a:avLst/>
            </a:prstGeom>
            <a:solidFill>
              <a:srgbClr val="FFFFFF"/>
            </a:solidFill>
            <a:ln>
              <a:solidFill>
                <a:srgbClr val="C7C5C4"/>
              </a:solidFill>
            </a:ln>
          </p:spPr>
          <p:style>
            <a:lnRef idx="2">
              <a:schemeClr val="accent1">
                <a:shade val="50000"/>
              </a:schemeClr>
            </a:lnRef>
            <a:fillRef idx="1">
              <a:schemeClr val="accent1"/>
            </a:fillRef>
            <a:effectRef idx="0">
              <a:schemeClr val="accent1"/>
            </a:effectRef>
            <a:fontRef idx="minor">
              <a:schemeClr val="lt1"/>
            </a:fontRef>
          </p:style>
          <p:txBody>
            <a:bodyPr tIns="468000" rtlCol="0" anchor="t"/>
            <a:lstStyle/>
            <a:p>
              <a:r>
                <a:rPr lang="en-AU" sz="1000" dirty="0">
                  <a:solidFill>
                    <a:srgbClr val="EF9B47"/>
                  </a:solidFill>
                  <a:latin typeface="Roboto Medium" panose="02000000000000000000" pitchFamily="2" charset="0"/>
                  <a:ea typeface="Roboto Light" panose="02000000000000000000" pitchFamily="2" charset="0"/>
                </a:rPr>
                <a:t>Brand note:</a:t>
              </a:r>
              <a:r>
                <a:rPr lang="en-AU" sz="1000" dirty="0">
                  <a:solidFill>
                    <a:srgbClr val="000005"/>
                  </a:solidFill>
                  <a:latin typeface="Roboto Light" panose="02000000000000000000" pitchFamily="2" charset="0"/>
                  <a:ea typeface="Roboto Light" panose="02000000000000000000" pitchFamily="2" charset="0"/>
                </a:rPr>
                <a:t> If client logo is not required, use alternate title page layout </a:t>
              </a:r>
              <a:r>
                <a:rPr lang="en-AU" sz="1000" dirty="0">
                  <a:solidFill>
                    <a:srgbClr val="000005"/>
                  </a:solidFill>
                  <a:latin typeface="Roboto Medium" panose="02000000000000000000" pitchFamily="2" charset="0"/>
                  <a:ea typeface="Roboto Light" panose="02000000000000000000" pitchFamily="2" charset="0"/>
                </a:rPr>
                <a:t>right click slide thumbnail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Layout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Title</a:t>
              </a:r>
              <a:endParaRPr lang="en-US" sz="1000" dirty="0">
                <a:solidFill>
                  <a:srgbClr val="000005"/>
                </a:solidFill>
                <a:latin typeface="Roboto Medium" panose="02000000000000000000" pitchFamily="2" charset="0"/>
                <a:ea typeface="Roboto Light" panose="02000000000000000000" pitchFamily="2" charset="0"/>
              </a:endParaRPr>
            </a:p>
          </p:txBody>
        </p:sp>
        <p:grpSp>
          <p:nvGrpSpPr>
            <p:cNvPr id="10" name="Group 4">
              <a:extLst>
                <a:ext uri="{FF2B5EF4-FFF2-40B4-BE49-F238E27FC236}">
                  <a16:creationId xmlns:a16="http://schemas.microsoft.com/office/drawing/2014/main" id="{1390E5FF-ED06-4ED3-A2A7-5F6C5ED46959}"/>
                </a:ext>
              </a:extLst>
            </p:cNvPr>
            <p:cNvGrpSpPr>
              <a:grpSpLocks noChangeAspect="1"/>
            </p:cNvGrpSpPr>
            <p:nvPr/>
          </p:nvGrpSpPr>
          <p:grpSpPr bwMode="auto">
            <a:xfrm>
              <a:off x="8857913" y="1025653"/>
              <a:ext cx="356123" cy="320040"/>
              <a:chOff x="2932" y="1344"/>
              <a:chExt cx="1816" cy="1632"/>
            </a:xfrm>
            <a:solidFill>
              <a:srgbClr val="C7C5C4"/>
            </a:solidFill>
          </p:grpSpPr>
          <p:sp>
            <p:nvSpPr>
              <p:cNvPr id="11" name="Freeform 5">
                <a:extLst>
                  <a:ext uri="{FF2B5EF4-FFF2-40B4-BE49-F238E27FC236}">
                    <a16:creationId xmlns:a16="http://schemas.microsoft.com/office/drawing/2014/main" id="{75BEA090-4BDD-46F9-836F-61DC4A390EAA}"/>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sp>
            <p:nvSpPr>
              <p:cNvPr id="12" name="Freeform 6">
                <a:extLst>
                  <a:ext uri="{FF2B5EF4-FFF2-40B4-BE49-F238E27FC236}">
                    <a16:creationId xmlns:a16="http://schemas.microsoft.com/office/drawing/2014/main" id="{292C9998-AD07-4460-83CC-108E7A6FF05E}"/>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grpSp>
      </p:grpSp>
      <p:sp>
        <p:nvSpPr>
          <p:cNvPr id="6" name="Rectangle 5">
            <a:extLst>
              <a:ext uri="{FF2B5EF4-FFF2-40B4-BE49-F238E27FC236}">
                <a16:creationId xmlns:a16="http://schemas.microsoft.com/office/drawing/2014/main" id="{4691181E-E1F7-A47A-7E9E-14384DEFF6D9}"/>
              </a:ext>
            </a:extLst>
          </p:cNvPr>
          <p:cNvSpPr/>
          <p:nvPr/>
        </p:nvSpPr>
        <p:spPr>
          <a:xfrm>
            <a:off x="7578090" y="0"/>
            <a:ext cx="4613910" cy="6858000"/>
          </a:xfrm>
          <a:prstGeom prst="rect">
            <a:avLst/>
          </a:prstGeom>
          <a:solidFill>
            <a:srgbClr val="ECE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5"/>
              </a:solidFill>
              <a:latin typeface="Roboto Light" panose="02000000000000000000" pitchFamily="2" charset="0"/>
              <a:ea typeface="Roboto Light" panose="02000000000000000000" pitchFamily="2" charset="0"/>
            </a:endParaRPr>
          </a:p>
        </p:txBody>
      </p:sp>
      <p:pic>
        <p:nvPicPr>
          <p:cNvPr id="13" name="Picture 12" descr="A shelves of food on a shelf&#10;&#10;Description automatically generated">
            <a:extLst>
              <a:ext uri="{FF2B5EF4-FFF2-40B4-BE49-F238E27FC236}">
                <a16:creationId xmlns:a16="http://schemas.microsoft.com/office/drawing/2014/main" id="{9CA284B4-DC0F-F930-7B0C-89D90794EA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926" y="0"/>
            <a:ext cx="5299074" cy="6858000"/>
          </a:xfrm>
          <a:prstGeom prst="rect">
            <a:avLst/>
          </a:prstGeom>
          <a:effectLst>
            <a:glow rad="228600">
              <a:schemeClr val="accent6">
                <a:satMod val="175000"/>
                <a:alpha val="40000"/>
              </a:schemeClr>
            </a:glow>
          </a:effectLst>
          <a:scene3d>
            <a:camera prst="orthographicFront"/>
            <a:lightRig rig="threePt" dir="t"/>
          </a:scene3d>
          <a:sp3d extrusionH="76200">
            <a:bevelT w="101600" prst="riblet"/>
            <a:extrusionClr>
              <a:srgbClr val="80DF7C"/>
            </a:extrusionClr>
          </a:sp3d>
        </p:spPr>
      </p:pic>
    </p:spTree>
    <p:extLst>
      <p:ext uri="{BB962C8B-B14F-4D97-AF65-F5344CB8AC3E}">
        <p14:creationId xmlns:p14="http://schemas.microsoft.com/office/powerpoint/2010/main" val="361308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1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19D77A-B8A0-4A6B-9682-3967E6998622}"/>
              </a:ext>
            </a:extLst>
          </p:cNvPr>
          <p:cNvSpPr>
            <a:spLocks noGrp="1"/>
          </p:cNvSpPr>
          <p:nvPr>
            <p:ph type="body" sz="quarter" idx="10"/>
          </p:nvPr>
        </p:nvSpPr>
        <p:spPr>
          <a:xfrm>
            <a:off x="1196975" y="144829"/>
            <a:ext cx="10479600" cy="395037"/>
          </a:xfrm>
        </p:spPr>
        <p:txBody>
          <a:bodyPr/>
          <a:lstStyle/>
          <a:p>
            <a:r>
              <a:rPr lang="en-AU" dirty="0"/>
              <a:t>Executive summary</a:t>
            </a:r>
          </a:p>
        </p:txBody>
      </p:sp>
      <p:sp>
        <p:nvSpPr>
          <p:cNvPr id="3" name="Oval 2">
            <a:extLst>
              <a:ext uri="{FF2B5EF4-FFF2-40B4-BE49-F238E27FC236}">
                <a16:creationId xmlns:a16="http://schemas.microsoft.com/office/drawing/2014/main" id="{FE834D79-C5FB-44EF-9EA0-68006A9AFE55}"/>
              </a:ext>
            </a:extLst>
          </p:cNvPr>
          <p:cNvSpPr/>
          <p:nvPr/>
        </p:nvSpPr>
        <p:spPr>
          <a:xfrm>
            <a:off x="1635175" y="625528"/>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dirty="0">
                <a:solidFill>
                  <a:srgbClr val="000000"/>
                </a:solidFill>
                <a:latin typeface="Roboto Light" panose="02000000000000000000" pitchFamily="2" charset="0"/>
                <a:ea typeface="Roboto Light" panose="02000000000000000000" pitchFamily="2" charset="0"/>
              </a:rPr>
              <a:t>01</a:t>
            </a:r>
          </a:p>
        </p:txBody>
      </p:sp>
      <p:sp>
        <p:nvSpPr>
          <p:cNvPr id="4" name="Oval 3">
            <a:extLst>
              <a:ext uri="{FF2B5EF4-FFF2-40B4-BE49-F238E27FC236}">
                <a16:creationId xmlns:a16="http://schemas.microsoft.com/office/drawing/2014/main" id="{6119FD76-5291-4DCE-ABA7-CB4071977446}"/>
              </a:ext>
            </a:extLst>
          </p:cNvPr>
          <p:cNvSpPr/>
          <p:nvPr/>
        </p:nvSpPr>
        <p:spPr>
          <a:xfrm>
            <a:off x="1599135" y="2497455"/>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dirty="0">
                <a:solidFill>
                  <a:srgbClr val="000000"/>
                </a:solidFill>
                <a:latin typeface="Roboto Light" panose="02000000000000000000" pitchFamily="2" charset="0"/>
                <a:ea typeface="Roboto Light" panose="02000000000000000000" pitchFamily="2" charset="0"/>
              </a:rPr>
              <a:t>02</a:t>
            </a:r>
          </a:p>
        </p:txBody>
      </p:sp>
      <p:sp>
        <p:nvSpPr>
          <p:cNvPr id="5" name="TextBox 4" descr="Black 3D wave patterns">
            <a:extLst>
              <a:ext uri="{FF2B5EF4-FFF2-40B4-BE49-F238E27FC236}">
                <a16:creationId xmlns:a16="http://schemas.microsoft.com/office/drawing/2014/main" id="{736F57D6-777D-47CD-9A7C-C2F9BFD0AD6D}"/>
              </a:ext>
            </a:extLst>
          </p:cNvPr>
          <p:cNvSpPr txBox="1"/>
          <p:nvPr/>
        </p:nvSpPr>
        <p:spPr>
          <a:xfrm>
            <a:off x="2171700" y="696888"/>
            <a:ext cx="8538210" cy="153097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rgbClr val="93908E"/>
            </a:solidFill>
          </a:ln>
        </p:spPr>
        <p:txBody>
          <a:bodyPr wrap="square" lIns="0" tIns="0" rIns="0" bIns="0" rtlCol="0" anchor="t">
            <a:noAutofit/>
          </a:bodyPr>
          <a:lstStyle/>
          <a:p>
            <a:pPr fontAlgn="base"/>
            <a:r>
              <a:rPr lang="en-US" dirty="0">
                <a:solidFill>
                  <a:schemeClr val="bg1"/>
                </a:solidFill>
              </a:rPr>
              <a:t>              </a:t>
            </a:r>
            <a:r>
              <a:rPr lang="en-US" sz="2000" dirty="0">
                <a:solidFill>
                  <a:schemeClr val="bg1"/>
                </a:solidFill>
              </a:rPr>
              <a:t>Creating and interpreting high level summaries of the data</a:t>
            </a:r>
          </a:p>
          <a:p>
            <a:pPr fontAlgn="base"/>
            <a:r>
              <a:rPr lang="en-US" sz="2000" dirty="0">
                <a:solidFill>
                  <a:schemeClr val="bg1"/>
                </a:solidFill>
              </a:rPr>
              <a:t>      </a:t>
            </a:r>
          </a:p>
          <a:p>
            <a:pPr fontAlgn="base"/>
            <a:r>
              <a:rPr lang="en-US" sz="2000" dirty="0">
                <a:solidFill>
                  <a:schemeClr val="bg1"/>
                </a:solidFill>
              </a:rPr>
              <a:t>             Finding outliers and removing these (if applicable)</a:t>
            </a:r>
          </a:p>
          <a:p>
            <a:pPr fontAlgn="base"/>
            <a:r>
              <a:rPr lang="en-US" sz="2000" dirty="0">
                <a:solidFill>
                  <a:schemeClr val="bg1"/>
                </a:solidFill>
              </a:rPr>
              <a:t>      </a:t>
            </a:r>
          </a:p>
          <a:p>
            <a:pPr fontAlgn="base"/>
            <a:r>
              <a:rPr lang="en-US" sz="2000" dirty="0">
                <a:solidFill>
                  <a:schemeClr val="bg1"/>
                </a:solidFill>
              </a:rPr>
              <a:t>             Checking data formats and correcting (if applicable</a:t>
            </a:r>
            <a:r>
              <a:rPr lang="en-US" sz="2000" dirty="0"/>
              <a:t>) </a:t>
            </a:r>
          </a:p>
        </p:txBody>
      </p:sp>
      <p:sp>
        <p:nvSpPr>
          <p:cNvPr id="16" name="TextBox 15" descr="Black 3D wave patterns">
            <a:extLst>
              <a:ext uri="{FF2B5EF4-FFF2-40B4-BE49-F238E27FC236}">
                <a16:creationId xmlns:a16="http://schemas.microsoft.com/office/drawing/2014/main" id="{4B48C101-4647-F4F9-2235-04004174CBAB}"/>
              </a:ext>
            </a:extLst>
          </p:cNvPr>
          <p:cNvSpPr txBox="1"/>
          <p:nvPr/>
        </p:nvSpPr>
        <p:spPr>
          <a:xfrm>
            <a:off x="2171699" y="2663512"/>
            <a:ext cx="8538209" cy="153097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rgbClr val="93908E"/>
            </a:solidFill>
          </a:ln>
        </p:spPr>
        <p:txBody>
          <a:bodyPr wrap="square" lIns="0" tIns="0" rIns="0" bIns="0" rtlCol="0" anchor="t">
            <a:noAutofit/>
          </a:bodyPr>
          <a:lstStyle/>
          <a:p>
            <a:pPr fontAlgn="base"/>
            <a:r>
              <a:rPr lang="en-US" sz="2000" dirty="0">
                <a:solidFill>
                  <a:srgbClr val="FFFFFF"/>
                </a:solidFill>
              </a:rPr>
              <a:t>           </a:t>
            </a:r>
            <a:r>
              <a:rPr lang="en-US" sz="2000" dirty="0">
                <a:solidFill>
                  <a:srgbClr val="FFFFFF"/>
                </a:solidFill>
                <a:latin typeface="DM Sans" pitchFamily="2" charset="0"/>
              </a:rPr>
              <a:t>Total sales revenue</a:t>
            </a:r>
          </a:p>
          <a:p>
            <a:pPr fontAlgn="base">
              <a:buFont typeface="Arial" panose="020B0604020202020204" pitchFamily="34" charset="0"/>
              <a:buChar char="•"/>
            </a:pPr>
            <a:endParaRPr lang="en-US" sz="2000" dirty="0">
              <a:solidFill>
                <a:srgbClr val="FFFFFF"/>
              </a:solidFill>
              <a:latin typeface="DM Sans" pitchFamily="2" charset="0"/>
            </a:endParaRPr>
          </a:p>
          <a:p>
            <a:pPr fontAlgn="base"/>
            <a:r>
              <a:rPr lang="en-US" sz="2000" dirty="0">
                <a:solidFill>
                  <a:srgbClr val="FFFFFF"/>
                </a:solidFill>
                <a:latin typeface="DM Sans" pitchFamily="2" charset="0"/>
              </a:rPr>
              <a:t>          Total number of customers</a:t>
            </a:r>
          </a:p>
          <a:p>
            <a:pPr fontAlgn="base">
              <a:buFont typeface="Arial" panose="020B0604020202020204" pitchFamily="34" charset="0"/>
              <a:buChar char="•"/>
            </a:pPr>
            <a:endParaRPr lang="en-US" sz="2000" dirty="0">
              <a:solidFill>
                <a:srgbClr val="FFFFFF"/>
              </a:solidFill>
              <a:latin typeface="DM Sans" pitchFamily="2" charset="0"/>
            </a:endParaRPr>
          </a:p>
          <a:p>
            <a:pPr fontAlgn="base"/>
            <a:r>
              <a:rPr lang="en-US" sz="2000" dirty="0">
                <a:solidFill>
                  <a:srgbClr val="FFFFFF"/>
                </a:solidFill>
                <a:latin typeface="DM Sans" pitchFamily="2" charset="0"/>
              </a:rPr>
              <a:t>          Average number of transactions per customer</a:t>
            </a:r>
          </a:p>
          <a:p>
            <a:br>
              <a:rPr lang="en-US" sz="2000" dirty="0"/>
            </a:br>
            <a:endParaRPr lang="en-US" sz="2000" dirty="0">
              <a:solidFill>
                <a:schemeClr val="bg1"/>
              </a:solidFill>
            </a:endParaRPr>
          </a:p>
        </p:txBody>
      </p:sp>
      <mc:AlternateContent xmlns:mc="http://schemas.openxmlformats.org/markup-compatibility/2006">
        <mc:Choice xmlns:p14="http://schemas.microsoft.com/office/powerpoint/2010/main" Requires="p14">
          <p:contentPart p14:bwMode="auto" r:id="rId3">
            <p14:nvContentPartPr>
              <p14:cNvPr id="18" name="Ink 17">
                <a:extLst>
                  <a:ext uri="{FF2B5EF4-FFF2-40B4-BE49-F238E27FC236}">
                    <a16:creationId xmlns:a16="http://schemas.microsoft.com/office/drawing/2014/main" id="{CA6C71C1-8AEA-A3F9-9F31-66C08D8A6A99}"/>
                  </a:ext>
                </a:extLst>
              </p14:cNvPr>
              <p14:cNvContentPartPr/>
              <p14:nvPr/>
            </p14:nvContentPartPr>
            <p14:xfrm>
              <a:off x="2009340" y="1634670"/>
              <a:ext cx="162360" cy="127080"/>
            </p14:xfrm>
          </p:contentPart>
        </mc:Choice>
        <mc:Fallback>
          <p:pic>
            <p:nvPicPr>
              <p:cNvPr id="18" name="Ink 17">
                <a:extLst>
                  <a:ext uri="{FF2B5EF4-FFF2-40B4-BE49-F238E27FC236}">
                    <a16:creationId xmlns:a16="http://schemas.microsoft.com/office/drawing/2014/main" id="{CA6C71C1-8AEA-A3F9-9F31-66C08D8A6A99}"/>
                  </a:ext>
                </a:extLst>
              </p:cNvPr>
              <p:cNvPicPr/>
              <p:nvPr/>
            </p:nvPicPr>
            <p:blipFill>
              <a:blip r:embed="rId4"/>
              <a:stretch>
                <a:fillRect/>
              </a:stretch>
            </p:blipFill>
            <p:spPr>
              <a:xfrm>
                <a:off x="1955700" y="1526670"/>
                <a:ext cx="270000" cy="342720"/>
              </a:xfrm>
              <a:prstGeom prst="rect">
                <a:avLst/>
              </a:prstGeom>
            </p:spPr>
          </p:pic>
        </mc:Fallback>
      </mc:AlternateContent>
      <p:sp>
        <p:nvSpPr>
          <p:cNvPr id="44" name="Arrow: Right 43">
            <a:extLst>
              <a:ext uri="{FF2B5EF4-FFF2-40B4-BE49-F238E27FC236}">
                <a16:creationId xmlns:a16="http://schemas.microsoft.com/office/drawing/2014/main" id="{0D93FEEA-475C-042B-099C-59967598CEA3}"/>
              </a:ext>
            </a:extLst>
          </p:cNvPr>
          <p:cNvSpPr/>
          <p:nvPr/>
        </p:nvSpPr>
        <p:spPr>
          <a:xfrm>
            <a:off x="2255580" y="721995"/>
            <a:ext cx="550980" cy="292842"/>
          </a:xfrm>
          <a:prstGeom prst="rightArrow">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5"/>
              </a:solidFill>
              <a:latin typeface="Roboto Light" panose="02000000000000000000" pitchFamily="2" charset="0"/>
              <a:ea typeface="Roboto Light" panose="02000000000000000000" pitchFamily="2" charset="0"/>
            </a:endParaRPr>
          </a:p>
        </p:txBody>
      </p:sp>
      <p:sp>
        <p:nvSpPr>
          <p:cNvPr id="45" name="Arrow: Right 44">
            <a:extLst>
              <a:ext uri="{FF2B5EF4-FFF2-40B4-BE49-F238E27FC236}">
                <a16:creationId xmlns:a16="http://schemas.microsoft.com/office/drawing/2014/main" id="{477DEA0C-C477-C6C0-2975-8C7B0720CD26}"/>
              </a:ext>
            </a:extLst>
          </p:cNvPr>
          <p:cNvSpPr>
            <a:spLocks/>
          </p:cNvSpPr>
          <p:nvPr/>
        </p:nvSpPr>
        <p:spPr>
          <a:xfrm>
            <a:off x="2284830" y="1328374"/>
            <a:ext cx="550980" cy="292842"/>
          </a:xfrm>
          <a:prstGeom prst="rightArrow">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5"/>
              </a:solidFill>
              <a:latin typeface="Roboto Light" panose="02000000000000000000" pitchFamily="2" charset="0"/>
              <a:ea typeface="Roboto Light" panose="02000000000000000000" pitchFamily="2" charset="0"/>
            </a:endParaRPr>
          </a:p>
        </p:txBody>
      </p:sp>
      <p:sp>
        <p:nvSpPr>
          <p:cNvPr id="46" name="Arrow: Right 45">
            <a:extLst>
              <a:ext uri="{FF2B5EF4-FFF2-40B4-BE49-F238E27FC236}">
                <a16:creationId xmlns:a16="http://schemas.microsoft.com/office/drawing/2014/main" id="{C7414EC1-77F9-F90D-F542-C31F85CB8203}"/>
              </a:ext>
            </a:extLst>
          </p:cNvPr>
          <p:cNvSpPr/>
          <p:nvPr/>
        </p:nvSpPr>
        <p:spPr>
          <a:xfrm>
            <a:off x="2284830" y="1914612"/>
            <a:ext cx="550980" cy="292842"/>
          </a:xfrm>
          <a:prstGeom prst="rightArrow">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5"/>
              </a:solidFill>
              <a:latin typeface="Roboto Light" panose="02000000000000000000" pitchFamily="2" charset="0"/>
              <a:ea typeface="Roboto Light" panose="02000000000000000000" pitchFamily="2" charset="0"/>
            </a:endParaRPr>
          </a:p>
        </p:txBody>
      </p:sp>
      <p:sp>
        <p:nvSpPr>
          <p:cNvPr id="47" name="Arrow: Right 46">
            <a:extLst>
              <a:ext uri="{FF2B5EF4-FFF2-40B4-BE49-F238E27FC236}">
                <a16:creationId xmlns:a16="http://schemas.microsoft.com/office/drawing/2014/main" id="{04E88114-16CF-2371-524E-F3FEC827937B}"/>
              </a:ext>
            </a:extLst>
          </p:cNvPr>
          <p:cNvSpPr/>
          <p:nvPr/>
        </p:nvSpPr>
        <p:spPr>
          <a:xfrm>
            <a:off x="2284830" y="2652337"/>
            <a:ext cx="550980" cy="292842"/>
          </a:xfrm>
          <a:prstGeom prst="rightArrow">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5"/>
              </a:solidFill>
              <a:latin typeface="Roboto Light" panose="02000000000000000000" pitchFamily="2" charset="0"/>
              <a:ea typeface="Roboto Light" panose="02000000000000000000" pitchFamily="2" charset="0"/>
            </a:endParaRPr>
          </a:p>
        </p:txBody>
      </p:sp>
      <p:sp>
        <p:nvSpPr>
          <p:cNvPr id="48" name="Arrow: Right 47">
            <a:extLst>
              <a:ext uri="{FF2B5EF4-FFF2-40B4-BE49-F238E27FC236}">
                <a16:creationId xmlns:a16="http://schemas.microsoft.com/office/drawing/2014/main" id="{8D4C77E0-7A0A-7311-4699-B583F0DC3A5A}"/>
              </a:ext>
            </a:extLst>
          </p:cNvPr>
          <p:cNvSpPr/>
          <p:nvPr/>
        </p:nvSpPr>
        <p:spPr>
          <a:xfrm>
            <a:off x="2284830" y="3838906"/>
            <a:ext cx="550980" cy="292842"/>
          </a:xfrm>
          <a:prstGeom prst="rightArrow">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5"/>
              </a:solidFill>
              <a:latin typeface="Roboto Light" panose="02000000000000000000" pitchFamily="2" charset="0"/>
              <a:ea typeface="Roboto Light" panose="02000000000000000000" pitchFamily="2" charset="0"/>
            </a:endParaRPr>
          </a:p>
        </p:txBody>
      </p:sp>
      <p:sp>
        <p:nvSpPr>
          <p:cNvPr id="49" name="Arrow: Right 48">
            <a:extLst>
              <a:ext uri="{FF2B5EF4-FFF2-40B4-BE49-F238E27FC236}">
                <a16:creationId xmlns:a16="http://schemas.microsoft.com/office/drawing/2014/main" id="{8DE35548-BE7A-A186-987D-65CAA87338F2}"/>
              </a:ext>
            </a:extLst>
          </p:cNvPr>
          <p:cNvSpPr/>
          <p:nvPr/>
        </p:nvSpPr>
        <p:spPr>
          <a:xfrm flipV="1">
            <a:off x="2284830" y="3219839"/>
            <a:ext cx="550980" cy="292842"/>
          </a:xfrm>
          <a:prstGeom prst="rightArrow">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5"/>
              </a:solidFill>
              <a:latin typeface="Roboto Light" panose="02000000000000000000" pitchFamily="2" charset="0"/>
              <a:ea typeface="Roboto Light" panose="02000000000000000000" pitchFamily="2" charset="0"/>
            </a:endParaRPr>
          </a:p>
        </p:txBody>
      </p:sp>
      <p:sp>
        <p:nvSpPr>
          <p:cNvPr id="51" name="TextBox 50">
            <a:extLst>
              <a:ext uri="{FF2B5EF4-FFF2-40B4-BE49-F238E27FC236}">
                <a16:creationId xmlns:a16="http://schemas.microsoft.com/office/drawing/2014/main" id="{F62F553C-6FC4-0B40-3DDA-3DB4E224EBE2}"/>
              </a:ext>
            </a:extLst>
          </p:cNvPr>
          <p:cNvSpPr txBox="1"/>
          <p:nvPr/>
        </p:nvSpPr>
        <p:spPr>
          <a:xfrm>
            <a:off x="758775" y="574658"/>
            <a:ext cx="1163520" cy="485775"/>
          </a:xfrm>
          <a:prstGeom prst="rect">
            <a:avLst/>
          </a:prstGeom>
          <a:noFill/>
        </p:spPr>
        <p:txBody>
          <a:bodyPr wrap="square" lIns="0" tIns="0" rIns="0" bIns="0" rtlCol="0" anchor="t">
            <a:noAutofit/>
          </a:bodyPr>
          <a:lstStyle/>
          <a:p>
            <a:pPr algn="l"/>
            <a:r>
              <a:rPr lang="en-IN" sz="2800" dirty="0">
                <a:latin typeface="Roboto Light" panose="02000000000000000000" pitchFamily="2" charset="0"/>
                <a:ea typeface="Roboto Light" panose="02000000000000000000" pitchFamily="2" charset="0"/>
              </a:rPr>
              <a:t>Task</a:t>
            </a:r>
          </a:p>
        </p:txBody>
      </p:sp>
      <p:sp>
        <p:nvSpPr>
          <p:cNvPr id="53" name="TextBox 52">
            <a:extLst>
              <a:ext uri="{FF2B5EF4-FFF2-40B4-BE49-F238E27FC236}">
                <a16:creationId xmlns:a16="http://schemas.microsoft.com/office/drawing/2014/main" id="{2C4611FB-5E6F-83EA-702C-C33B41EC56BE}"/>
              </a:ext>
            </a:extLst>
          </p:cNvPr>
          <p:cNvSpPr txBox="1"/>
          <p:nvPr/>
        </p:nvSpPr>
        <p:spPr>
          <a:xfrm>
            <a:off x="5440680" y="2983230"/>
            <a:ext cx="914400" cy="914400"/>
          </a:xfrm>
          <a:prstGeom prst="rect">
            <a:avLst/>
          </a:prstGeom>
          <a:noFill/>
        </p:spPr>
        <p:txBody>
          <a:bodyPr vert="eaVert" wrap="square" lIns="0" tIns="0" rIns="0" bIns="0" rtlCol="0" anchor="t">
            <a:noAutofit/>
          </a:bodyPr>
          <a:lstStyle/>
          <a:p>
            <a:pPr algn="l"/>
            <a:endParaRPr lang="en-IN" sz="1200" dirty="0" err="1">
              <a:latin typeface="Roboto Light" panose="02000000000000000000" pitchFamily="2" charset="0"/>
              <a:ea typeface="Roboto Light" panose="02000000000000000000" pitchFamily="2" charset="0"/>
            </a:endParaRPr>
          </a:p>
        </p:txBody>
      </p:sp>
      <p:sp>
        <p:nvSpPr>
          <p:cNvPr id="54" name="TextBox 53">
            <a:extLst>
              <a:ext uri="{FF2B5EF4-FFF2-40B4-BE49-F238E27FC236}">
                <a16:creationId xmlns:a16="http://schemas.microsoft.com/office/drawing/2014/main" id="{1962FDCB-E368-6542-AB8E-C8D8B6EB6206}"/>
              </a:ext>
            </a:extLst>
          </p:cNvPr>
          <p:cNvSpPr txBox="1"/>
          <p:nvPr/>
        </p:nvSpPr>
        <p:spPr>
          <a:xfrm>
            <a:off x="758775" y="2459404"/>
            <a:ext cx="876400" cy="485775"/>
          </a:xfrm>
          <a:prstGeom prst="rect">
            <a:avLst/>
          </a:prstGeom>
          <a:noFill/>
        </p:spPr>
        <p:txBody>
          <a:bodyPr wrap="square" lIns="0" tIns="0" rIns="0" bIns="0" rtlCol="0" anchor="t">
            <a:noAutofit/>
          </a:bodyPr>
          <a:lstStyle/>
          <a:p>
            <a:pPr algn="l"/>
            <a:r>
              <a:rPr lang="en-IN" sz="2800" dirty="0">
                <a:latin typeface="Roboto Light" panose="02000000000000000000" pitchFamily="2" charset="0"/>
                <a:ea typeface="Roboto Light" panose="02000000000000000000" pitchFamily="2" charset="0"/>
              </a:rPr>
              <a:t>Task</a:t>
            </a:r>
          </a:p>
        </p:txBody>
      </p:sp>
      <p:sp>
        <p:nvSpPr>
          <p:cNvPr id="55" name="TextBox 54">
            <a:extLst>
              <a:ext uri="{FF2B5EF4-FFF2-40B4-BE49-F238E27FC236}">
                <a16:creationId xmlns:a16="http://schemas.microsoft.com/office/drawing/2014/main" id="{640C9BD4-AAD4-BE86-D868-061A63583753}"/>
              </a:ext>
            </a:extLst>
          </p:cNvPr>
          <p:cNvSpPr txBox="1"/>
          <p:nvPr/>
        </p:nvSpPr>
        <p:spPr>
          <a:xfrm>
            <a:off x="758775" y="4369382"/>
            <a:ext cx="1129230" cy="485775"/>
          </a:xfrm>
          <a:prstGeom prst="rect">
            <a:avLst/>
          </a:prstGeom>
          <a:noFill/>
        </p:spPr>
        <p:txBody>
          <a:bodyPr wrap="square" lIns="0" tIns="0" rIns="0" bIns="0" rtlCol="0" anchor="t">
            <a:noAutofit/>
          </a:bodyPr>
          <a:lstStyle/>
          <a:p>
            <a:pPr algn="l"/>
            <a:r>
              <a:rPr lang="en-IN" sz="2800" dirty="0">
                <a:latin typeface="Roboto Light" panose="02000000000000000000" pitchFamily="2" charset="0"/>
                <a:ea typeface="Roboto Light" panose="02000000000000000000" pitchFamily="2" charset="0"/>
              </a:rPr>
              <a:t>Task</a:t>
            </a:r>
          </a:p>
        </p:txBody>
      </p:sp>
      <p:pic>
        <p:nvPicPr>
          <p:cNvPr id="57" name="Graphic 56" descr="Badge 3 outline">
            <a:extLst>
              <a:ext uri="{FF2B5EF4-FFF2-40B4-BE49-F238E27FC236}">
                <a16:creationId xmlns:a16="http://schemas.microsoft.com/office/drawing/2014/main" id="{52C262D5-7DE7-B862-E934-913EC81B27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0334" y="4281916"/>
            <a:ext cx="692685" cy="692685"/>
          </a:xfrm>
          <a:prstGeom prst="rect">
            <a:avLst/>
          </a:prstGeom>
        </p:spPr>
      </p:pic>
      <p:sp>
        <p:nvSpPr>
          <p:cNvPr id="58" name="TextBox 57" descr="Black 3D wave patterns">
            <a:extLst>
              <a:ext uri="{FF2B5EF4-FFF2-40B4-BE49-F238E27FC236}">
                <a16:creationId xmlns:a16="http://schemas.microsoft.com/office/drawing/2014/main" id="{C99789EE-9635-6670-58A5-B8BD252990CB}"/>
              </a:ext>
            </a:extLst>
          </p:cNvPr>
          <p:cNvSpPr txBox="1"/>
          <p:nvPr/>
        </p:nvSpPr>
        <p:spPr>
          <a:xfrm>
            <a:off x="2167671" y="4701936"/>
            <a:ext cx="8538208" cy="1064862"/>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solidFill>
              <a:srgbClr val="93908E"/>
            </a:solidFill>
          </a:ln>
        </p:spPr>
        <p:txBody>
          <a:bodyPr wrap="square" lIns="0" tIns="0" rIns="0" bIns="0" rtlCol="0" anchor="t">
            <a:noAutofit/>
          </a:bodyPr>
          <a:lstStyle/>
          <a:p>
            <a:pPr fontAlgn="base"/>
            <a:r>
              <a:rPr lang="en-IN" dirty="0">
                <a:solidFill>
                  <a:srgbClr val="FFFFFF"/>
                </a:solidFill>
              </a:rPr>
              <a:t>             Using “</a:t>
            </a:r>
            <a:r>
              <a:rPr lang="en-IN" sz="2000" dirty="0">
                <a:solidFill>
                  <a:srgbClr val="FFFFFF"/>
                </a:solidFill>
              </a:rPr>
              <a:t>Pyramid Principles” framework  to create report In  </a:t>
            </a:r>
            <a:r>
              <a:rPr lang="en-IN" sz="2000" dirty="0" err="1">
                <a:solidFill>
                  <a:srgbClr val="FFFFFF"/>
                </a:solidFill>
              </a:rPr>
              <a:t>powerpoint</a:t>
            </a:r>
            <a:endParaRPr lang="en-US" sz="2000" dirty="0">
              <a:solidFill>
                <a:srgbClr val="FFFFFF"/>
              </a:solidFill>
            </a:endParaRPr>
          </a:p>
        </p:txBody>
      </p:sp>
      <p:sp>
        <p:nvSpPr>
          <p:cNvPr id="59" name="Arrow: Right 58">
            <a:extLst>
              <a:ext uri="{FF2B5EF4-FFF2-40B4-BE49-F238E27FC236}">
                <a16:creationId xmlns:a16="http://schemas.microsoft.com/office/drawing/2014/main" id="{142B8EE8-D626-787F-9BED-98F7E4F7CE68}"/>
              </a:ext>
            </a:extLst>
          </p:cNvPr>
          <p:cNvSpPr/>
          <p:nvPr/>
        </p:nvSpPr>
        <p:spPr>
          <a:xfrm>
            <a:off x="2233019" y="4769187"/>
            <a:ext cx="550980" cy="292842"/>
          </a:xfrm>
          <a:prstGeom prst="rightArrow">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5"/>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17354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5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01</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p:txBody>
          <a:bodyPr/>
          <a:lstStyle/>
          <a:p>
            <a:r>
              <a:rPr lang="en-AU" dirty="0" err="1"/>
              <a:t>Datavisualisation</a:t>
            </a:r>
            <a:endParaRPr lang="en-AU" dirty="0"/>
          </a:p>
        </p:txBody>
      </p:sp>
      <p:pic>
        <p:nvPicPr>
          <p:cNvPr id="1026" name="Picture 2">
            <a:extLst>
              <a:ext uri="{FF2B5EF4-FFF2-40B4-BE49-F238E27FC236}">
                <a16:creationId xmlns:a16="http://schemas.microsoft.com/office/drawing/2014/main" id="{E775E0C6-66F6-F91B-590A-EA4A47B6C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2627" y="2478967"/>
            <a:ext cx="4026746" cy="401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06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766ED-F890-D9FE-5CA3-A68EDF0A8FBF}"/>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77B9C9A0-D89A-D924-C13F-E11757298E6F}"/>
              </a:ext>
            </a:extLst>
          </p:cNvPr>
          <p:cNvSpPr>
            <a:spLocks noGrp="1"/>
          </p:cNvSpPr>
          <p:nvPr>
            <p:ph type="body" idx="1"/>
          </p:nvPr>
        </p:nvSpPr>
        <p:spPr/>
        <p:txBody>
          <a:bodyPr/>
          <a:lstStyle/>
          <a:p>
            <a:r>
              <a:rPr lang="en-IN" dirty="0"/>
              <a:t>Finding outliers</a:t>
            </a:r>
          </a:p>
        </p:txBody>
      </p:sp>
      <p:pic>
        <p:nvPicPr>
          <p:cNvPr id="2050" name="Picture 2">
            <a:extLst>
              <a:ext uri="{FF2B5EF4-FFF2-40B4-BE49-F238E27FC236}">
                <a16:creationId xmlns:a16="http://schemas.microsoft.com/office/drawing/2014/main" id="{D453FFB1-DBAB-082B-6469-84DCB570C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3060" y="1923263"/>
            <a:ext cx="466725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086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02</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p:txBody>
          <a:bodyPr/>
          <a:lstStyle/>
          <a:p>
            <a:r>
              <a:rPr lang="en-IN" b="1" i="0" dirty="0">
                <a:solidFill>
                  <a:srgbClr val="767574"/>
                </a:solidFill>
                <a:effectLst/>
                <a:latin typeface="Helvetica Neue"/>
              </a:rPr>
              <a:t>Total sales                             =1933115</a:t>
            </a:r>
          </a:p>
          <a:p>
            <a:r>
              <a:rPr lang="en-IN" b="1" i="0" dirty="0">
                <a:solidFill>
                  <a:srgbClr val="767574"/>
                </a:solidFill>
                <a:effectLst/>
                <a:latin typeface="Helvetica Neue"/>
              </a:rPr>
              <a:t>Transactions per customer</a:t>
            </a:r>
            <a:r>
              <a:rPr lang="en-IN" b="1" i="0" u="none" strike="noStrike" dirty="0">
                <a:solidFill>
                  <a:srgbClr val="767574"/>
                </a:solidFill>
                <a:effectLst/>
                <a:latin typeface="Helvetica Neue"/>
                <a:hlinkClick r:id="rId2"/>
              </a:rPr>
              <a:t>¶</a:t>
            </a:r>
            <a:r>
              <a:rPr lang="en-IN" b="1" i="0" u="none" strike="noStrike" dirty="0">
                <a:solidFill>
                  <a:srgbClr val="767574"/>
                </a:solidFill>
                <a:effectLst/>
                <a:latin typeface="Helvetica Neue"/>
              </a:rPr>
              <a:t>= 9.12</a:t>
            </a:r>
            <a:endParaRPr lang="en-IN" b="1" i="0" dirty="0">
              <a:solidFill>
                <a:srgbClr val="767574"/>
              </a:solidFill>
              <a:effectLst/>
              <a:latin typeface="Helvetica Neue"/>
            </a:endParaRPr>
          </a:p>
          <a:p>
            <a:endParaRPr lang="en-AU" dirty="0"/>
          </a:p>
        </p:txBody>
      </p:sp>
    </p:spTree>
    <p:extLst>
      <p:ext uri="{BB962C8B-B14F-4D97-AF65-F5344CB8AC3E}">
        <p14:creationId xmlns:p14="http://schemas.microsoft.com/office/powerpoint/2010/main" val="33774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62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Q.colours">
      <a:dk1>
        <a:srgbClr val="000005"/>
      </a:dk1>
      <a:lt1>
        <a:srgbClr val="FFFFFF"/>
      </a:lt1>
      <a:dk2>
        <a:srgbClr val="4A4A4E"/>
      </a:dk2>
      <a:lt2>
        <a:srgbClr val="ECE8E4"/>
      </a:lt2>
      <a:accent1>
        <a:srgbClr val="BCB5AC"/>
      </a:accent1>
      <a:accent2>
        <a:srgbClr val="736E68"/>
      </a:accent2>
      <a:accent3>
        <a:srgbClr val="93908E"/>
      </a:accent3>
      <a:accent4>
        <a:srgbClr val="C7C5C4"/>
      </a:accent4>
      <a:accent5>
        <a:srgbClr val="93908E"/>
      </a:accent5>
      <a:accent6>
        <a:srgbClr val="4A4A4E"/>
      </a:accent6>
      <a:hlink>
        <a:srgbClr val="3F68AD"/>
      </a:hlink>
      <a:folHlink>
        <a:srgbClr val="44B5C5"/>
      </a:folHlink>
    </a:clrScheme>
    <a:fontScheme name="Quantium">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a:blip xmlns:r="http://schemas.openxmlformats.org/officeDocument/2006/relationships" r:embed="rId1"/>
          <a:tile tx="0" ty="0" sx="100000" sy="100000" flip="none" algn="tl"/>
        </a:blipFill>
        <a:ln>
          <a:noFill/>
        </a:ln>
      </a:spPr>
      <a:bodyPr rtlCol="0" anchor="ctr"/>
      <a:lstStyle>
        <a:defPPr algn="ctr">
          <a:defRPr sz="1400" dirty="0" err="1">
            <a:solidFill>
              <a:srgbClr val="000005"/>
            </a:solidFill>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rgbClr val="000000"/>
          </a:solidFill>
          <a:prstDash val="solid"/>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oAutofit/>
      </a:bodyPr>
      <a:lstStyle>
        <a:defPPr algn="l">
          <a:defRPr sz="1200" dirty="0" err="1" smtClean="0">
            <a:latin typeface="Roboto Light" panose="02000000000000000000" pitchFamily="2" charset="0"/>
            <a:ea typeface="Roboto Light" panose="02000000000000000000" pitchFamily="2" charset="0"/>
          </a:defRPr>
        </a:defPPr>
      </a:lstStyle>
    </a:txDef>
  </a:objectDefaults>
  <a:extraClrSchemeLst/>
  <a:custClrLst>
    <a:custClr name="Bright White">
      <a:srgbClr val="FFFFFF"/>
    </a:custClr>
    <a:custClr name="Quantium Black">
      <a:srgbClr val="000005"/>
    </a:custClr>
    <a:custClr name="Quantium Chrome">
      <a:srgbClr val="ECE8E4"/>
    </a:custClr>
    <a:custClr name="Warm grey">
      <a:srgbClr val="BCB5AC"/>
    </a:custClr>
    <a:custClr name="Dark Warm grey">
      <a:srgbClr val="736D67"/>
    </a:custClr>
    <a:custClr name="Light grey">
      <a:srgbClr val="C7C5C4"/>
    </a:custClr>
    <a:custClr name="Grey">
      <a:srgbClr val="93908E"/>
    </a:custClr>
    <a:custClr name="Dark grey">
      <a:srgbClr val="4A4A4E"/>
    </a:custClr>
    <a:custClr name="Blue">
      <a:srgbClr val="3F68AD"/>
    </a:custClr>
    <a:custClr name="Cyan">
      <a:srgbClr val="44B5C4"/>
    </a:custClr>
    <a:custClr name="Turquoise">
      <a:srgbClr val="44D6A3"/>
    </a:custClr>
    <a:custClr name="Green">
      <a:srgbClr val="7FDD7C"/>
    </a:custClr>
    <a:custClr name="Yellow">
      <a:srgbClr val="EACC77"/>
    </a:custClr>
    <a:custClr name="Orange">
      <a:srgbClr val="EF9B47"/>
    </a:custClr>
    <a:custClr name="Coral">
      <a:srgbClr val="EF6347"/>
    </a:custClr>
    <a:custClr name="Burgundy">
      <a:srgbClr val="C96377"/>
    </a:custClr>
    <a:custClr name="Violet">
      <a:srgbClr val="8E72BF"/>
    </a:custClr>
  </a:custClrLst>
  <a:extLst>
    <a:ext uri="{05A4C25C-085E-4340-85A3-A5531E510DB2}">
      <thm15:themeFamily xmlns:thm15="http://schemas.microsoft.com/office/thememl/2012/main" name="Quantium_16.9.potx" id="{EC9CF05C-984A-4A76-946E-D6E0537A5C25}" vid="{59430933-CCF2-424B-AD23-CD78089B66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6413</TotalTime>
  <Words>345</Words>
  <Application>Microsoft Office PowerPoint</Application>
  <PresentationFormat>Widescreen</PresentationFormat>
  <Paragraphs>44</Paragraphs>
  <Slides>7</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Roboto Medium</vt:lpstr>
      <vt:lpstr>Arial</vt:lpstr>
      <vt:lpstr>Roboto</vt:lpstr>
      <vt:lpstr>Calibri</vt:lpstr>
      <vt:lpstr>DM Sans</vt:lpstr>
      <vt:lpstr>Roboto Light</vt:lpstr>
      <vt:lpstr>Helvetica Neue</vt:lpstr>
      <vt:lpstr>Office Theme</vt:lpstr>
      <vt:lpstr>Category review: Chips</vt:lpstr>
      <vt:lpstr>PowerPoint Presentation</vt:lpstr>
      <vt:lpstr>PowerPoint Presentation</vt:lpstr>
      <vt:lpstr>01</vt:lpstr>
      <vt:lpstr>PowerPoint Presentation</vt:lpstr>
      <vt:lpstr>02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Quantium template</dc:title>
  <dc:creator>Eva Lewis</dc:creator>
  <cp:lastModifiedBy>Bharath yadav</cp:lastModifiedBy>
  <cp:revision>465</cp:revision>
  <dcterms:created xsi:type="dcterms:W3CDTF">2018-02-07T23:23:24Z</dcterms:created>
  <dcterms:modified xsi:type="dcterms:W3CDTF">2023-09-17T13:03:20Z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a8a6ec-262f-4cc0-befe-9b4753855296_Enabled">
    <vt:lpwstr>True</vt:lpwstr>
  </property>
  <property fmtid="{D5CDD505-2E9C-101B-9397-08002B2CF9AE}" pid="3" name="MSIP_Label_e3a8a6ec-262f-4cc0-befe-9b4753855296_SiteId">
    <vt:lpwstr>6cf6dc61-aaec-4d60-8dd0-2007ec95b05e</vt:lpwstr>
  </property>
  <property fmtid="{D5CDD505-2E9C-101B-9397-08002B2CF9AE}" pid="4" name="MSIP_Label_e3a8a6ec-262f-4cc0-befe-9b4753855296_Owner">
    <vt:lpwstr>schopra@quantium.com</vt:lpwstr>
  </property>
  <property fmtid="{D5CDD505-2E9C-101B-9397-08002B2CF9AE}" pid="5" name="MSIP_Label_e3a8a6ec-262f-4cc0-befe-9b4753855296_SetDate">
    <vt:lpwstr>2020-06-02T06:01:07.0806670Z</vt:lpwstr>
  </property>
  <property fmtid="{D5CDD505-2E9C-101B-9397-08002B2CF9AE}" pid="6" name="MSIP_Label_e3a8a6ec-262f-4cc0-befe-9b4753855296_Name">
    <vt:lpwstr>Confidential</vt:lpwstr>
  </property>
  <property fmtid="{D5CDD505-2E9C-101B-9397-08002B2CF9AE}" pid="7" name="MSIP_Label_e3a8a6ec-262f-4cc0-befe-9b4753855296_Application">
    <vt:lpwstr>Microsoft Azure Information Protection</vt:lpwstr>
  </property>
  <property fmtid="{D5CDD505-2E9C-101B-9397-08002B2CF9AE}" pid="8" name="MSIP_Label_e3a8a6ec-262f-4cc0-befe-9b4753855296_ActionId">
    <vt:lpwstr>c33342ec-b9fd-424e-98aa-c560599c3e11</vt:lpwstr>
  </property>
  <property fmtid="{D5CDD505-2E9C-101B-9397-08002B2CF9AE}" pid="9" name="MSIP_Label_e3a8a6ec-262f-4cc0-befe-9b4753855296_Extended_MSFT_Method">
    <vt:lpwstr>Manual</vt:lpwstr>
  </property>
  <property fmtid="{D5CDD505-2E9C-101B-9397-08002B2CF9AE}" pid="10" name="Sensitivity">
    <vt:lpwstr>Confidential</vt:lpwstr>
  </property>
</Properties>
</file>